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nton" charset="1" panose="00000500000000000000"/>
      <p:regular r:id="rId10"/>
    </p:embeddedFont>
    <p:embeddedFont>
      <p:font typeface="Anton Italics" charset="1" panose="00000500000000000000"/>
      <p:regular r:id="rId11"/>
    </p:embeddedFont>
    <p:embeddedFont>
      <p:font typeface="Poppins" charset="1" panose="00000500000000000000"/>
      <p:regular r:id="rId12"/>
    </p:embeddedFont>
    <p:embeddedFont>
      <p:font typeface="Poppins Bold" charset="1" panose="00000800000000000000"/>
      <p:regular r:id="rId13"/>
    </p:embeddedFont>
    <p:embeddedFont>
      <p:font typeface="Poppins Italics" charset="1" panose="00000500000000000000"/>
      <p:regular r:id="rId14"/>
    </p:embeddedFont>
    <p:embeddedFont>
      <p:font typeface="Poppins Bold Italics" charset="1" panose="00000800000000000000"/>
      <p:regular r:id="rId15"/>
    </p:embeddedFont>
    <p:embeddedFont>
      <p:font typeface="Poppins Thin" charset="1" panose="00000300000000000000"/>
      <p:regular r:id="rId16"/>
    </p:embeddedFont>
    <p:embeddedFont>
      <p:font typeface="Poppins Thin Italics" charset="1" panose="00000300000000000000"/>
      <p:regular r:id="rId17"/>
    </p:embeddedFont>
    <p:embeddedFont>
      <p:font typeface="Poppins Extra-Light" charset="1" panose="00000300000000000000"/>
      <p:regular r:id="rId18"/>
    </p:embeddedFont>
    <p:embeddedFont>
      <p:font typeface="Poppins Extra-Light Italics" charset="1" panose="00000300000000000000"/>
      <p:regular r:id="rId19"/>
    </p:embeddedFont>
    <p:embeddedFont>
      <p:font typeface="Poppins Light" charset="1" panose="00000400000000000000"/>
      <p:regular r:id="rId20"/>
    </p:embeddedFont>
    <p:embeddedFont>
      <p:font typeface="Poppins Light Italics" charset="1" panose="00000400000000000000"/>
      <p:regular r:id="rId21"/>
    </p:embeddedFont>
    <p:embeddedFont>
      <p:font typeface="Poppins Medium" charset="1" panose="00000600000000000000"/>
      <p:regular r:id="rId22"/>
    </p:embeddedFont>
    <p:embeddedFont>
      <p:font typeface="Poppins Medium Italics" charset="1" panose="00000600000000000000"/>
      <p:regular r:id="rId23"/>
    </p:embeddedFont>
    <p:embeddedFont>
      <p:font typeface="Poppins Semi-Bold" charset="1" panose="00000700000000000000"/>
      <p:regular r:id="rId24"/>
    </p:embeddedFont>
    <p:embeddedFont>
      <p:font typeface="Poppins Semi-Bold Italics" charset="1" panose="00000700000000000000"/>
      <p:regular r:id="rId25"/>
    </p:embeddedFont>
    <p:embeddedFont>
      <p:font typeface="Poppins Ultra-Bold" charset="1" panose="00000900000000000000"/>
      <p:regular r:id="rId26"/>
    </p:embeddedFont>
    <p:embeddedFont>
      <p:font typeface="Poppins Ultra-Bold Italics" charset="1" panose="00000900000000000000"/>
      <p:regular r:id="rId27"/>
    </p:embeddedFont>
    <p:embeddedFont>
      <p:font typeface="Poppins Heavy" charset="1" panose="00000A00000000000000"/>
      <p:regular r:id="rId28"/>
    </p:embeddedFont>
    <p:embeddedFont>
      <p:font typeface="Poppins Heavy Italics" charset="1" panose="00000A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9.png" Type="http://schemas.openxmlformats.org/officeDocument/2006/relationships/image"/><Relationship Id="rId7" Target="https://www.linknet.id/article/apa-itu-data-breach-dan-cara-mencegahnya" TargetMode="External" Type="http://schemas.openxmlformats.org/officeDocument/2006/relationships/hyperlink"/></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0.jpeg" Type="http://schemas.openxmlformats.org/officeDocument/2006/relationships/image"/><Relationship Id="rId5"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https://www.linknet.id/article/bahaya-cyber-attack-dan-cara-menghindarinya" TargetMode="External" Type="http://schemas.openxmlformats.org/officeDocument/2006/relationships/hyperlink"/><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jpeg" Type="http://schemas.openxmlformats.org/officeDocument/2006/relationships/image"/><Relationship Id="rId12" Target="../media/image9.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https://www.linknet.id/article/cyber-crime" TargetMode="External" Type="http://schemas.openxmlformats.org/officeDocument/2006/relationships/hyperlink"/><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jpeg" Type="http://schemas.openxmlformats.org/officeDocument/2006/relationships/image"/><Relationship Id="rId9" Target="../media/image22.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098335" y="1028700"/>
            <a:ext cx="2913311" cy="2862328"/>
          </a:xfrm>
          <a:custGeom>
            <a:avLst/>
            <a:gdLst/>
            <a:ahLst/>
            <a:cxnLst/>
            <a:rect r="r" b="b" t="t" l="l"/>
            <a:pathLst>
              <a:path h="2862328" w="2913311">
                <a:moveTo>
                  <a:pt x="0" y="0"/>
                </a:moveTo>
                <a:lnTo>
                  <a:pt x="2913311" y="0"/>
                </a:lnTo>
                <a:lnTo>
                  <a:pt x="2913311" y="2862328"/>
                </a:lnTo>
                <a:lnTo>
                  <a:pt x="0" y="28623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030918" y="3274110"/>
            <a:ext cx="6396629" cy="5413147"/>
          </a:xfrm>
          <a:custGeom>
            <a:avLst/>
            <a:gdLst/>
            <a:ahLst/>
            <a:cxnLst/>
            <a:rect r="r" b="b" t="t" l="l"/>
            <a:pathLst>
              <a:path h="5413147" w="6396629">
                <a:moveTo>
                  <a:pt x="0" y="0"/>
                </a:moveTo>
                <a:lnTo>
                  <a:pt x="6396629" y="0"/>
                </a:lnTo>
                <a:lnTo>
                  <a:pt x="6396629" y="5413148"/>
                </a:lnTo>
                <a:lnTo>
                  <a:pt x="0" y="54131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427547" y="4854063"/>
            <a:ext cx="2294001" cy="4114800"/>
          </a:xfrm>
          <a:custGeom>
            <a:avLst/>
            <a:gdLst/>
            <a:ahLst/>
            <a:cxnLst/>
            <a:rect r="r" b="b" t="t" l="l"/>
            <a:pathLst>
              <a:path h="4114800" w="2294001">
                <a:moveTo>
                  <a:pt x="0" y="0"/>
                </a:moveTo>
                <a:lnTo>
                  <a:pt x="2294001" y="0"/>
                </a:lnTo>
                <a:lnTo>
                  <a:pt x="2294001"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0" y="8687258"/>
            <a:ext cx="18288000" cy="1599742"/>
            <a:chOff x="0" y="0"/>
            <a:chExt cx="4816593" cy="421331"/>
          </a:xfrm>
        </p:grpSpPr>
        <p:sp>
          <p:nvSpPr>
            <p:cNvPr name="Freeform 6" id="6"/>
            <p:cNvSpPr/>
            <p:nvPr/>
          </p:nvSpPr>
          <p:spPr>
            <a:xfrm flipH="false" flipV="false" rot="0">
              <a:off x="0" y="0"/>
              <a:ext cx="4816592" cy="421331"/>
            </a:xfrm>
            <a:custGeom>
              <a:avLst/>
              <a:gdLst/>
              <a:ahLst/>
              <a:cxnLst/>
              <a:rect r="r" b="b" t="t" l="l"/>
              <a:pathLst>
                <a:path h="421331" w="4816592">
                  <a:moveTo>
                    <a:pt x="0" y="0"/>
                  </a:moveTo>
                  <a:lnTo>
                    <a:pt x="4816592" y="0"/>
                  </a:lnTo>
                  <a:lnTo>
                    <a:pt x="4816592" y="421331"/>
                  </a:lnTo>
                  <a:lnTo>
                    <a:pt x="0" y="421331"/>
                  </a:lnTo>
                  <a:close/>
                </a:path>
              </a:pathLst>
            </a:custGeom>
            <a:solidFill>
              <a:srgbClr val="FAE1E1"/>
            </a:solidFill>
          </p:spPr>
        </p:sp>
        <p:sp>
          <p:nvSpPr>
            <p:cNvPr name="TextBox 7" id="7"/>
            <p:cNvSpPr txBox="true"/>
            <p:nvPr/>
          </p:nvSpPr>
          <p:spPr>
            <a:xfrm>
              <a:off x="0" y="-66675"/>
              <a:ext cx="4816593" cy="488006"/>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true" flipV="false" rot="0">
            <a:off x="8539205" y="6482309"/>
            <a:ext cx="2246103" cy="3004820"/>
          </a:xfrm>
          <a:custGeom>
            <a:avLst/>
            <a:gdLst/>
            <a:ahLst/>
            <a:cxnLst/>
            <a:rect r="r" b="b" t="t" l="l"/>
            <a:pathLst>
              <a:path h="3004820" w="2246103">
                <a:moveTo>
                  <a:pt x="2246103" y="0"/>
                </a:moveTo>
                <a:lnTo>
                  <a:pt x="0" y="0"/>
                </a:lnTo>
                <a:lnTo>
                  <a:pt x="0" y="3004820"/>
                </a:lnTo>
                <a:lnTo>
                  <a:pt x="2246103" y="3004820"/>
                </a:lnTo>
                <a:lnTo>
                  <a:pt x="2246103"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1423801" y="1592401"/>
            <a:ext cx="5419745" cy="547622"/>
          </a:xfrm>
          <a:prstGeom prst="rect">
            <a:avLst/>
          </a:prstGeom>
        </p:spPr>
        <p:txBody>
          <a:bodyPr anchor="t" rtlCol="false" tIns="0" lIns="0" bIns="0" rIns="0">
            <a:spAutoFit/>
          </a:bodyPr>
          <a:lstStyle/>
          <a:p>
            <a:pPr>
              <a:lnSpc>
                <a:spcPts val="4244"/>
              </a:lnSpc>
            </a:pPr>
            <a:r>
              <a:rPr lang="en-US" sz="3031">
                <a:solidFill>
                  <a:srgbClr val="7868B3"/>
                </a:solidFill>
                <a:latin typeface="Poppins Bold"/>
              </a:rPr>
              <a:t>Pemateri: Ns4-Dev</a:t>
            </a:r>
          </a:p>
        </p:txBody>
      </p:sp>
      <p:sp>
        <p:nvSpPr>
          <p:cNvPr name="AutoShape 10" id="10"/>
          <p:cNvSpPr/>
          <p:nvPr/>
        </p:nvSpPr>
        <p:spPr>
          <a:xfrm>
            <a:off x="6736993" y="1932887"/>
            <a:ext cx="2341256" cy="0"/>
          </a:xfrm>
          <a:prstGeom prst="line">
            <a:avLst/>
          </a:prstGeom>
          <a:ln cap="flat" w="38100">
            <a:solidFill>
              <a:srgbClr val="C7A2D7"/>
            </a:solidFill>
            <a:prstDash val="solid"/>
            <a:headEnd type="none" len="sm" w="sm"/>
            <a:tailEnd type="arrow" len="sm" w="med"/>
          </a:ln>
        </p:spPr>
      </p:sp>
      <p:sp>
        <p:nvSpPr>
          <p:cNvPr name="Freeform 11" id="11"/>
          <p:cNvSpPr/>
          <p:nvPr/>
        </p:nvSpPr>
        <p:spPr>
          <a:xfrm flipH="false" flipV="false" rot="0">
            <a:off x="-190883" y="6911463"/>
            <a:ext cx="4796264" cy="4863953"/>
          </a:xfrm>
          <a:custGeom>
            <a:avLst/>
            <a:gdLst/>
            <a:ahLst/>
            <a:cxnLst/>
            <a:rect r="r" b="b" t="t" l="l"/>
            <a:pathLst>
              <a:path h="4863953" w="4796264">
                <a:moveTo>
                  <a:pt x="0" y="0"/>
                </a:moveTo>
                <a:lnTo>
                  <a:pt x="4796263" y="0"/>
                </a:lnTo>
                <a:lnTo>
                  <a:pt x="4796263" y="4863953"/>
                </a:lnTo>
                <a:lnTo>
                  <a:pt x="0" y="4863953"/>
                </a:lnTo>
                <a:lnTo>
                  <a:pt x="0" y="0"/>
                </a:lnTo>
                <a:close/>
              </a:path>
            </a:pathLst>
          </a:custGeom>
          <a:blipFill>
            <a:blip r:embed="rId10"/>
            <a:stretch>
              <a:fillRect l="0" t="0" r="0" b="0"/>
            </a:stretch>
          </a:blipFill>
        </p:spPr>
      </p:sp>
      <p:sp>
        <p:nvSpPr>
          <p:cNvPr name="Freeform 12" id="12"/>
          <p:cNvSpPr/>
          <p:nvPr/>
        </p:nvSpPr>
        <p:spPr>
          <a:xfrm flipH="false" flipV="false" rot="0">
            <a:off x="10308526" y="3597203"/>
            <a:ext cx="6119021" cy="3679901"/>
          </a:xfrm>
          <a:custGeom>
            <a:avLst/>
            <a:gdLst/>
            <a:ahLst/>
            <a:cxnLst/>
            <a:rect r="r" b="b" t="t" l="l"/>
            <a:pathLst>
              <a:path h="3679901" w="6119021">
                <a:moveTo>
                  <a:pt x="0" y="0"/>
                </a:moveTo>
                <a:lnTo>
                  <a:pt x="6119021" y="0"/>
                </a:lnTo>
                <a:lnTo>
                  <a:pt x="6119021" y="3679900"/>
                </a:lnTo>
                <a:lnTo>
                  <a:pt x="0" y="3679900"/>
                </a:lnTo>
                <a:lnTo>
                  <a:pt x="0" y="0"/>
                </a:lnTo>
                <a:close/>
              </a:path>
            </a:pathLst>
          </a:custGeom>
          <a:blipFill>
            <a:blip r:embed="rId11"/>
            <a:stretch>
              <a:fillRect l="-5430" t="0" r="-5954" b="-4182"/>
            </a:stretch>
          </a:blipFill>
        </p:spPr>
      </p:sp>
      <p:sp>
        <p:nvSpPr>
          <p:cNvPr name="TextBox 13" id="13"/>
          <p:cNvSpPr txBox="true"/>
          <p:nvPr/>
        </p:nvSpPr>
        <p:spPr>
          <a:xfrm rot="0">
            <a:off x="1423801" y="3329140"/>
            <a:ext cx="7720199" cy="1101293"/>
          </a:xfrm>
          <a:prstGeom prst="rect">
            <a:avLst/>
          </a:prstGeom>
        </p:spPr>
        <p:txBody>
          <a:bodyPr anchor="t" rtlCol="false" tIns="0" lIns="0" bIns="0" rIns="0">
            <a:spAutoFit/>
          </a:bodyPr>
          <a:lstStyle/>
          <a:p>
            <a:pPr>
              <a:lnSpc>
                <a:spcPts val="8225"/>
              </a:lnSpc>
            </a:pPr>
            <a:r>
              <a:rPr lang="en-US" sz="8393">
                <a:solidFill>
                  <a:srgbClr val="534569"/>
                </a:solidFill>
                <a:latin typeface="Anton Bold"/>
              </a:rPr>
              <a:t>Ransomware</a:t>
            </a:r>
          </a:p>
        </p:txBody>
      </p:sp>
      <p:sp>
        <p:nvSpPr>
          <p:cNvPr name="TextBox 14" id="14"/>
          <p:cNvSpPr txBox="true"/>
          <p:nvPr/>
        </p:nvSpPr>
        <p:spPr>
          <a:xfrm rot="0">
            <a:off x="1423801" y="4624828"/>
            <a:ext cx="7328782" cy="2286635"/>
          </a:xfrm>
          <a:prstGeom prst="rect">
            <a:avLst/>
          </a:prstGeom>
        </p:spPr>
        <p:txBody>
          <a:bodyPr anchor="t" rtlCol="false" tIns="0" lIns="0" bIns="0" rIns="0">
            <a:spAutoFit/>
          </a:bodyPr>
          <a:lstStyle/>
          <a:p>
            <a:pPr>
              <a:lnSpc>
                <a:spcPts val="3640"/>
              </a:lnSpc>
            </a:pPr>
            <a:r>
              <a:rPr lang="en-US" sz="2600">
                <a:solidFill>
                  <a:srgbClr val="7868B3"/>
                </a:solidFill>
                <a:latin typeface="Poppins"/>
              </a:rPr>
              <a:t>Pentingnya keamanan cyber di era digital ini tidak dapat disangkal. Pada presentasi ini, </a:t>
            </a:r>
            <a:r>
              <a:rPr lang="en-US" sz="2600">
                <a:solidFill>
                  <a:srgbClr val="7868B3"/>
                </a:solidFill>
                <a:latin typeface="Poppins"/>
              </a:rPr>
              <a:t>Anda akan belajar tentang ancaman dan teknik-teknik keamanan cyber, serta cara melindungi data penting.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56866" y="1828360"/>
            <a:ext cx="12515793" cy="6630281"/>
            <a:chOff x="0" y="0"/>
            <a:chExt cx="3296341" cy="1746247"/>
          </a:xfrm>
        </p:grpSpPr>
        <p:sp>
          <p:nvSpPr>
            <p:cNvPr name="Freeform 3" id="3"/>
            <p:cNvSpPr/>
            <p:nvPr/>
          </p:nvSpPr>
          <p:spPr>
            <a:xfrm flipH="false" flipV="false" rot="0">
              <a:off x="0" y="0"/>
              <a:ext cx="3296341" cy="1746247"/>
            </a:xfrm>
            <a:custGeom>
              <a:avLst/>
              <a:gdLst/>
              <a:ahLst/>
              <a:cxnLst/>
              <a:rect r="r" b="b" t="t" l="l"/>
              <a:pathLst>
                <a:path h="1746247" w="3296341">
                  <a:moveTo>
                    <a:pt x="28454" y="0"/>
                  </a:moveTo>
                  <a:lnTo>
                    <a:pt x="3267886" y="0"/>
                  </a:lnTo>
                  <a:cubicBezTo>
                    <a:pt x="3283601" y="0"/>
                    <a:pt x="3296341" y="12739"/>
                    <a:pt x="3296341" y="28454"/>
                  </a:cubicBezTo>
                  <a:lnTo>
                    <a:pt x="3296341" y="1717792"/>
                  </a:lnTo>
                  <a:cubicBezTo>
                    <a:pt x="3296341" y="1725339"/>
                    <a:pt x="3293343" y="1732576"/>
                    <a:pt x="3288007" y="1737913"/>
                  </a:cubicBezTo>
                  <a:cubicBezTo>
                    <a:pt x="3282671" y="1743249"/>
                    <a:pt x="3275433" y="1746247"/>
                    <a:pt x="3267886" y="1746247"/>
                  </a:cubicBezTo>
                  <a:lnTo>
                    <a:pt x="28454" y="1746247"/>
                  </a:lnTo>
                  <a:cubicBezTo>
                    <a:pt x="20908" y="1746247"/>
                    <a:pt x="13670" y="1743249"/>
                    <a:pt x="8334" y="1737913"/>
                  </a:cubicBezTo>
                  <a:cubicBezTo>
                    <a:pt x="2998" y="1732576"/>
                    <a:pt x="0" y="1725339"/>
                    <a:pt x="0" y="1717792"/>
                  </a:cubicBezTo>
                  <a:lnTo>
                    <a:pt x="0" y="28454"/>
                  </a:lnTo>
                  <a:cubicBezTo>
                    <a:pt x="0" y="20908"/>
                    <a:pt x="2998" y="13670"/>
                    <a:pt x="8334" y="8334"/>
                  </a:cubicBezTo>
                  <a:cubicBezTo>
                    <a:pt x="13670" y="2998"/>
                    <a:pt x="20908" y="0"/>
                    <a:pt x="28454" y="0"/>
                  </a:cubicBezTo>
                  <a:close/>
                </a:path>
              </a:pathLst>
            </a:custGeom>
            <a:solidFill>
              <a:srgbClr val="FAE1E1"/>
            </a:solidFill>
          </p:spPr>
        </p:sp>
        <p:sp>
          <p:nvSpPr>
            <p:cNvPr name="TextBox 4" id="4"/>
            <p:cNvSpPr txBox="true"/>
            <p:nvPr/>
          </p:nvSpPr>
          <p:spPr>
            <a:xfrm>
              <a:off x="0" y="-66675"/>
              <a:ext cx="3296341" cy="1812922"/>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10655154" y="1491783"/>
            <a:ext cx="5651032" cy="7303433"/>
          </a:xfrm>
          <a:custGeom>
            <a:avLst/>
            <a:gdLst/>
            <a:ahLst/>
            <a:cxnLst/>
            <a:rect r="r" b="b" t="t" l="l"/>
            <a:pathLst>
              <a:path h="7303433" w="5651032">
                <a:moveTo>
                  <a:pt x="0" y="0"/>
                </a:moveTo>
                <a:lnTo>
                  <a:pt x="5651031" y="0"/>
                </a:lnTo>
                <a:lnTo>
                  <a:pt x="5651031" y="7303434"/>
                </a:lnTo>
                <a:lnTo>
                  <a:pt x="0" y="73034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63039" y="7259888"/>
            <a:ext cx="1387653" cy="3284386"/>
          </a:xfrm>
          <a:custGeom>
            <a:avLst/>
            <a:gdLst/>
            <a:ahLst/>
            <a:cxnLst/>
            <a:rect r="r" b="b" t="t" l="l"/>
            <a:pathLst>
              <a:path h="3284386" w="1387653">
                <a:moveTo>
                  <a:pt x="0" y="0"/>
                </a:moveTo>
                <a:lnTo>
                  <a:pt x="1387653" y="0"/>
                </a:lnTo>
                <a:lnTo>
                  <a:pt x="1387653" y="3284386"/>
                </a:lnTo>
                <a:lnTo>
                  <a:pt x="0" y="32843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441266" y="-1628746"/>
            <a:ext cx="4796264" cy="4863953"/>
          </a:xfrm>
          <a:custGeom>
            <a:avLst/>
            <a:gdLst/>
            <a:ahLst/>
            <a:cxnLst/>
            <a:rect r="r" b="b" t="t" l="l"/>
            <a:pathLst>
              <a:path h="4863953" w="4796264">
                <a:moveTo>
                  <a:pt x="0" y="0"/>
                </a:moveTo>
                <a:lnTo>
                  <a:pt x="4796264" y="0"/>
                </a:lnTo>
                <a:lnTo>
                  <a:pt x="4796264" y="4863953"/>
                </a:lnTo>
                <a:lnTo>
                  <a:pt x="0" y="4863953"/>
                </a:lnTo>
                <a:lnTo>
                  <a:pt x="0" y="0"/>
                </a:lnTo>
                <a:close/>
              </a:path>
            </a:pathLst>
          </a:custGeom>
          <a:blipFill>
            <a:blip r:embed="rId6"/>
            <a:stretch>
              <a:fillRect l="0" t="0" r="0" b="0"/>
            </a:stretch>
          </a:blipFill>
        </p:spPr>
      </p:sp>
      <p:sp>
        <p:nvSpPr>
          <p:cNvPr name="TextBox 8" id="8"/>
          <p:cNvSpPr txBox="true"/>
          <p:nvPr/>
        </p:nvSpPr>
        <p:spPr>
          <a:xfrm rot="0">
            <a:off x="3203154" y="2676275"/>
            <a:ext cx="6248430" cy="1776730"/>
          </a:xfrm>
          <a:prstGeom prst="rect">
            <a:avLst/>
          </a:prstGeom>
        </p:spPr>
        <p:txBody>
          <a:bodyPr anchor="t" rtlCol="false" tIns="0" lIns="0" bIns="0" rIns="0">
            <a:spAutoFit/>
          </a:bodyPr>
          <a:lstStyle/>
          <a:p>
            <a:pPr>
              <a:lnSpc>
                <a:spcPts val="6859"/>
              </a:lnSpc>
            </a:pPr>
            <a:r>
              <a:rPr lang="en-US" sz="6999">
                <a:solidFill>
                  <a:srgbClr val="534569"/>
                </a:solidFill>
                <a:latin typeface="Anton"/>
              </a:rPr>
              <a:t>Apa itu Ransomeware?</a:t>
            </a:r>
          </a:p>
        </p:txBody>
      </p:sp>
      <p:sp>
        <p:nvSpPr>
          <p:cNvPr name="TextBox 9" id="9"/>
          <p:cNvSpPr txBox="true"/>
          <p:nvPr/>
        </p:nvSpPr>
        <p:spPr>
          <a:xfrm rot="0">
            <a:off x="3044557" y="5076825"/>
            <a:ext cx="6407027" cy="3540125"/>
          </a:xfrm>
          <a:prstGeom prst="rect">
            <a:avLst/>
          </a:prstGeom>
        </p:spPr>
        <p:txBody>
          <a:bodyPr anchor="t" rtlCol="false" tIns="0" lIns="0" bIns="0" rIns="0">
            <a:spAutoFit/>
          </a:bodyPr>
          <a:lstStyle/>
          <a:p>
            <a:pPr>
              <a:lnSpc>
                <a:spcPts val="2800"/>
              </a:lnSpc>
            </a:pPr>
            <a:r>
              <a:rPr lang="en-US" sz="2000">
                <a:solidFill>
                  <a:srgbClr val="3D3E85"/>
                </a:solidFill>
                <a:latin typeface="Poppins"/>
              </a:rPr>
              <a:t>Ransomware adalah jenis virus atau malware berbahaya yang digunakan untuk mengenkripsi data pengguna pada suatu perangkat komputer atau jaringan.</a:t>
            </a:r>
          </a:p>
          <a:p>
            <a:pPr>
              <a:lnSpc>
                <a:spcPts val="2800"/>
              </a:lnSpc>
            </a:pPr>
          </a:p>
          <a:p>
            <a:pPr>
              <a:lnSpc>
                <a:spcPts val="2800"/>
              </a:lnSpc>
            </a:pPr>
            <a:r>
              <a:rPr lang="en-US" sz="2000">
                <a:solidFill>
                  <a:srgbClr val="3D3E85"/>
                </a:solidFill>
                <a:latin typeface="Poppins"/>
              </a:rPr>
              <a:t>Aksi </a:t>
            </a:r>
            <a:r>
              <a:rPr lang="en-US" sz="2000" u="sng">
                <a:solidFill>
                  <a:srgbClr val="3D3E85"/>
                </a:solidFill>
                <a:latin typeface="Poppins"/>
                <a:hlinkClick r:id="rId7" tooltip="https://www.linknet.id/article/apa-itu-data-breach-dan-cara-mencegahnya"/>
              </a:rPr>
              <a:t>pencurian data</a:t>
            </a:r>
            <a:r>
              <a:rPr lang="en-US" sz="2000">
                <a:solidFill>
                  <a:srgbClr val="3D3E85"/>
                </a:solidFill>
                <a:latin typeface="Poppins"/>
              </a:rPr>
              <a:t> ini umumnya bertujuan untuk memberikan keuntungan tertentu para pelaku di mana keuntungan tersebut berupa uang atau pembayaran lainnya. </a:t>
            </a:r>
          </a:p>
          <a:p>
            <a:pPr>
              <a:lnSpc>
                <a:spcPts val="280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56866" y="1828360"/>
            <a:ext cx="12515793" cy="6630281"/>
            <a:chOff x="0" y="0"/>
            <a:chExt cx="3296341" cy="1746247"/>
          </a:xfrm>
        </p:grpSpPr>
        <p:sp>
          <p:nvSpPr>
            <p:cNvPr name="Freeform 3" id="3"/>
            <p:cNvSpPr/>
            <p:nvPr/>
          </p:nvSpPr>
          <p:spPr>
            <a:xfrm flipH="false" flipV="false" rot="0">
              <a:off x="0" y="0"/>
              <a:ext cx="3296341" cy="1746247"/>
            </a:xfrm>
            <a:custGeom>
              <a:avLst/>
              <a:gdLst/>
              <a:ahLst/>
              <a:cxnLst/>
              <a:rect r="r" b="b" t="t" l="l"/>
              <a:pathLst>
                <a:path h="1746247" w="3296341">
                  <a:moveTo>
                    <a:pt x="28454" y="0"/>
                  </a:moveTo>
                  <a:lnTo>
                    <a:pt x="3267886" y="0"/>
                  </a:lnTo>
                  <a:cubicBezTo>
                    <a:pt x="3283601" y="0"/>
                    <a:pt x="3296341" y="12739"/>
                    <a:pt x="3296341" y="28454"/>
                  </a:cubicBezTo>
                  <a:lnTo>
                    <a:pt x="3296341" y="1717792"/>
                  </a:lnTo>
                  <a:cubicBezTo>
                    <a:pt x="3296341" y="1725339"/>
                    <a:pt x="3293343" y="1732576"/>
                    <a:pt x="3288007" y="1737913"/>
                  </a:cubicBezTo>
                  <a:cubicBezTo>
                    <a:pt x="3282671" y="1743249"/>
                    <a:pt x="3275433" y="1746247"/>
                    <a:pt x="3267886" y="1746247"/>
                  </a:cubicBezTo>
                  <a:lnTo>
                    <a:pt x="28454" y="1746247"/>
                  </a:lnTo>
                  <a:cubicBezTo>
                    <a:pt x="20908" y="1746247"/>
                    <a:pt x="13670" y="1743249"/>
                    <a:pt x="8334" y="1737913"/>
                  </a:cubicBezTo>
                  <a:cubicBezTo>
                    <a:pt x="2998" y="1732576"/>
                    <a:pt x="0" y="1725339"/>
                    <a:pt x="0" y="1717792"/>
                  </a:cubicBezTo>
                  <a:lnTo>
                    <a:pt x="0" y="28454"/>
                  </a:lnTo>
                  <a:cubicBezTo>
                    <a:pt x="0" y="20908"/>
                    <a:pt x="2998" y="13670"/>
                    <a:pt x="8334" y="8334"/>
                  </a:cubicBezTo>
                  <a:cubicBezTo>
                    <a:pt x="13670" y="2998"/>
                    <a:pt x="20908" y="0"/>
                    <a:pt x="28454" y="0"/>
                  </a:cubicBezTo>
                  <a:close/>
                </a:path>
              </a:pathLst>
            </a:custGeom>
            <a:solidFill>
              <a:srgbClr val="FAE1E1"/>
            </a:solidFill>
          </p:spPr>
        </p:sp>
        <p:sp>
          <p:nvSpPr>
            <p:cNvPr name="TextBox 4" id="4"/>
            <p:cNvSpPr txBox="true"/>
            <p:nvPr/>
          </p:nvSpPr>
          <p:spPr>
            <a:xfrm>
              <a:off x="0" y="-66675"/>
              <a:ext cx="3296341" cy="1812922"/>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1263039" y="7259888"/>
            <a:ext cx="1387653" cy="3284386"/>
          </a:xfrm>
          <a:custGeom>
            <a:avLst/>
            <a:gdLst/>
            <a:ahLst/>
            <a:cxnLst/>
            <a:rect r="r" b="b" t="t" l="l"/>
            <a:pathLst>
              <a:path h="3284386" w="1387653">
                <a:moveTo>
                  <a:pt x="0" y="0"/>
                </a:moveTo>
                <a:lnTo>
                  <a:pt x="1387653" y="0"/>
                </a:lnTo>
                <a:lnTo>
                  <a:pt x="1387653" y="3284386"/>
                </a:lnTo>
                <a:lnTo>
                  <a:pt x="0" y="32843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471773" y="3056716"/>
            <a:ext cx="7419677" cy="4173568"/>
          </a:xfrm>
          <a:custGeom>
            <a:avLst/>
            <a:gdLst/>
            <a:ahLst/>
            <a:cxnLst/>
            <a:rect r="r" b="b" t="t" l="l"/>
            <a:pathLst>
              <a:path h="4173568" w="7419677">
                <a:moveTo>
                  <a:pt x="0" y="0"/>
                </a:moveTo>
                <a:lnTo>
                  <a:pt x="7419677" y="0"/>
                </a:lnTo>
                <a:lnTo>
                  <a:pt x="7419677" y="4173568"/>
                </a:lnTo>
                <a:lnTo>
                  <a:pt x="0" y="4173568"/>
                </a:lnTo>
                <a:lnTo>
                  <a:pt x="0" y="0"/>
                </a:lnTo>
                <a:close/>
              </a:path>
            </a:pathLst>
          </a:custGeom>
          <a:blipFill>
            <a:blip r:embed="rId4"/>
            <a:stretch>
              <a:fillRect l="0" t="0" r="0" b="0"/>
            </a:stretch>
          </a:blipFill>
        </p:spPr>
      </p:sp>
      <p:sp>
        <p:nvSpPr>
          <p:cNvPr name="Freeform 7" id="7"/>
          <p:cNvSpPr/>
          <p:nvPr/>
        </p:nvSpPr>
        <p:spPr>
          <a:xfrm flipH="false" flipV="false" rot="0">
            <a:off x="-441266" y="-1403276"/>
            <a:ext cx="4796264" cy="4863953"/>
          </a:xfrm>
          <a:custGeom>
            <a:avLst/>
            <a:gdLst/>
            <a:ahLst/>
            <a:cxnLst/>
            <a:rect r="r" b="b" t="t" l="l"/>
            <a:pathLst>
              <a:path h="4863953" w="4796264">
                <a:moveTo>
                  <a:pt x="0" y="0"/>
                </a:moveTo>
                <a:lnTo>
                  <a:pt x="4796264" y="0"/>
                </a:lnTo>
                <a:lnTo>
                  <a:pt x="4796264" y="4863952"/>
                </a:lnTo>
                <a:lnTo>
                  <a:pt x="0" y="4863952"/>
                </a:lnTo>
                <a:lnTo>
                  <a:pt x="0" y="0"/>
                </a:lnTo>
                <a:close/>
              </a:path>
            </a:pathLst>
          </a:custGeom>
          <a:blipFill>
            <a:blip r:embed="rId5"/>
            <a:stretch>
              <a:fillRect l="0" t="0" r="0" b="0"/>
            </a:stretch>
          </a:blipFill>
        </p:spPr>
      </p:sp>
      <p:sp>
        <p:nvSpPr>
          <p:cNvPr name="TextBox 8" id="8"/>
          <p:cNvSpPr txBox="true"/>
          <p:nvPr/>
        </p:nvSpPr>
        <p:spPr>
          <a:xfrm rot="0">
            <a:off x="3203154" y="2676275"/>
            <a:ext cx="6248430" cy="1776730"/>
          </a:xfrm>
          <a:prstGeom prst="rect">
            <a:avLst/>
          </a:prstGeom>
        </p:spPr>
        <p:txBody>
          <a:bodyPr anchor="t" rtlCol="false" tIns="0" lIns="0" bIns="0" rIns="0">
            <a:spAutoFit/>
          </a:bodyPr>
          <a:lstStyle/>
          <a:p>
            <a:pPr>
              <a:lnSpc>
                <a:spcPts val="6859"/>
              </a:lnSpc>
            </a:pPr>
            <a:r>
              <a:rPr lang="en-US" sz="6999">
                <a:solidFill>
                  <a:srgbClr val="534569"/>
                </a:solidFill>
                <a:latin typeface="Anton"/>
              </a:rPr>
              <a:t>Apa itu Ransomeware?</a:t>
            </a:r>
          </a:p>
        </p:txBody>
      </p:sp>
      <p:sp>
        <p:nvSpPr>
          <p:cNvPr name="TextBox 9" id="9"/>
          <p:cNvSpPr txBox="true"/>
          <p:nvPr/>
        </p:nvSpPr>
        <p:spPr>
          <a:xfrm rot="0">
            <a:off x="3044557" y="5076825"/>
            <a:ext cx="6407027" cy="2482850"/>
          </a:xfrm>
          <a:prstGeom prst="rect">
            <a:avLst/>
          </a:prstGeom>
        </p:spPr>
        <p:txBody>
          <a:bodyPr anchor="t" rtlCol="false" tIns="0" lIns="0" bIns="0" rIns="0">
            <a:spAutoFit/>
          </a:bodyPr>
          <a:lstStyle/>
          <a:p>
            <a:pPr>
              <a:lnSpc>
                <a:spcPts val="2800"/>
              </a:lnSpc>
            </a:pPr>
            <a:r>
              <a:rPr lang="en-US" sz="2000">
                <a:solidFill>
                  <a:srgbClr val="3D3E85"/>
                </a:solidFill>
                <a:latin typeface="Poppins"/>
              </a:rPr>
              <a:t>Ransomware ini tentu menyebabkan kerugian cukup signifikan, baik secara finansial maupun pribadi. Selain itu, serangan ransomware juga dapat memengaruhi aktivitas individu dan operasional bisnis, seperti mengganggu sistem operasi dan layanan bisnis. </a:t>
            </a:r>
          </a:p>
          <a:p>
            <a:pPr>
              <a:lnSpc>
                <a:spcPts val="280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41314" y="6096338"/>
            <a:ext cx="18951717" cy="4542509"/>
            <a:chOff x="0" y="0"/>
            <a:chExt cx="4991399" cy="1196381"/>
          </a:xfrm>
        </p:grpSpPr>
        <p:sp>
          <p:nvSpPr>
            <p:cNvPr name="Freeform 3" id="3"/>
            <p:cNvSpPr/>
            <p:nvPr/>
          </p:nvSpPr>
          <p:spPr>
            <a:xfrm flipH="false" flipV="false" rot="0">
              <a:off x="0" y="0"/>
              <a:ext cx="4991399" cy="1196381"/>
            </a:xfrm>
            <a:custGeom>
              <a:avLst/>
              <a:gdLst/>
              <a:ahLst/>
              <a:cxnLst/>
              <a:rect r="r" b="b" t="t" l="l"/>
              <a:pathLst>
                <a:path h="1196381" w="4991399">
                  <a:moveTo>
                    <a:pt x="18791" y="0"/>
                  </a:moveTo>
                  <a:lnTo>
                    <a:pt x="4972607" y="0"/>
                  </a:lnTo>
                  <a:cubicBezTo>
                    <a:pt x="4982986" y="0"/>
                    <a:pt x="4991399" y="8413"/>
                    <a:pt x="4991399" y="18791"/>
                  </a:cubicBezTo>
                  <a:lnTo>
                    <a:pt x="4991399" y="1177590"/>
                  </a:lnTo>
                  <a:cubicBezTo>
                    <a:pt x="4991399" y="1187968"/>
                    <a:pt x="4982986" y="1196381"/>
                    <a:pt x="4972607" y="1196381"/>
                  </a:cubicBezTo>
                  <a:lnTo>
                    <a:pt x="18791" y="1196381"/>
                  </a:lnTo>
                  <a:cubicBezTo>
                    <a:pt x="8413" y="1196381"/>
                    <a:pt x="0" y="1187968"/>
                    <a:pt x="0" y="1177590"/>
                  </a:cubicBezTo>
                  <a:lnTo>
                    <a:pt x="0" y="18791"/>
                  </a:lnTo>
                  <a:cubicBezTo>
                    <a:pt x="0" y="8413"/>
                    <a:pt x="8413" y="0"/>
                    <a:pt x="18791" y="0"/>
                  </a:cubicBezTo>
                  <a:close/>
                </a:path>
              </a:pathLst>
            </a:custGeom>
            <a:solidFill>
              <a:srgbClr val="FAE1E1"/>
            </a:solidFill>
          </p:spPr>
        </p:sp>
        <p:sp>
          <p:nvSpPr>
            <p:cNvPr name="TextBox 4" id="4"/>
            <p:cNvSpPr txBox="true"/>
            <p:nvPr/>
          </p:nvSpPr>
          <p:spPr>
            <a:xfrm>
              <a:off x="0" y="-66675"/>
              <a:ext cx="4991399" cy="1263056"/>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3413237" y="3348201"/>
            <a:ext cx="3879184" cy="3282759"/>
          </a:xfrm>
          <a:custGeom>
            <a:avLst/>
            <a:gdLst/>
            <a:ahLst/>
            <a:cxnLst/>
            <a:rect r="r" b="b" t="t" l="l"/>
            <a:pathLst>
              <a:path h="3282759" w="3879184">
                <a:moveTo>
                  <a:pt x="0" y="0"/>
                </a:moveTo>
                <a:lnTo>
                  <a:pt x="3879184" y="0"/>
                </a:lnTo>
                <a:lnTo>
                  <a:pt x="3879184" y="3282760"/>
                </a:lnTo>
                <a:lnTo>
                  <a:pt x="0" y="32827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565001" y="3348201"/>
            <a:ext cx="4052789" cy="3282759"/>
          </a:xfrm>
          <a:custGeom>
            <a:avLst/>
            <a:gdLst/>
            <a:ahLst/>
            <a:cxnLst/>
            <a:rect r="r" b="b" t="t" l="l"/>
            <a:pathLst>
              <a:path h="3282759" w="4052789">
                <a:moveTo>
                  <a:pt x="0" y="0"/>
                </a:moveTo>
                <a:lnTo>
                  <a:pt x="4052790" y="0"/>
                </a:lnTo>
                <a:lnTo>
                  <a:pt x="4052790" y="3282760"/>
                </a:lnTo>
                <a:lnTo>
                  <a:pt x="0" y="32827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821403" y="0"/>
            <a:ext cx="1658109" cy="3509225"/>
          </a:xfrm>
          <a:custGeom>
            <a:avLst/>
            <a:gdLst/>
            <a:ahLst/>
            <a:cxnLst/>
            <a:rect r="r" b="b" t="t" l="l"/>
            <a:pathLst>
              <a:path h="3509225" w="1658109">
                <a:moveTo>
                  <a:pt x="0" y="0"/>
                </a:moveTo>
                <a:lnTo>
                  <a:pt x="1658109" y="0"/>
                </a:lnTo>
                <a:lnTo>
                  <a:pt x="1658109" y="3509225"/>
                </a:lnTo>
                <a:lnTo>
                  <a:pt x="0" y="35092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5412292" y="1028700"/>
            <a:ext cx="2314918" cy="2274407"/>
          </a:xfrm>
          <a:custGeom>
            <a:avLst/>
            <a:gdLst/>
            <a:ahLst/>
            <a:cxnLst/>
            <a:rect r="r" b="b" t="t" l="l"/>
            <a:pathLst>
              <a:path h="2274407" w="2314918">
                <a:moveTo>
                  <a:pt x="0" y="0"/>
                </a:moveTo>
                <a:lnTo>
                  <a:pt x="2314918" y="0"/>
                </a:lnTo>
                <a:lnTo>
                  <a:pt x="2314918" y="2274407"/>
                </a:lnTo>
                <a:lnTo>
                  <a:pt x="0" y="227440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463245" y="7202744"/>
            <a:ext cx="4227405" cy="4287066"/>
          </a:xfrm>
          <a:custGeom>
            <a:avLst/>
            <a:gdLst/>
            <a:ahLst/>
            <a:cxnLst/>
            <a:rect r="r" b="b" t="t" l="l"/>
            <a:pathLst>
              <a:path h="4287066" w="4227405">
                <a:moveTo>
                  <a:pt x="0" y="0"/>
                </a:moveTo>
                <a:lnTo>
                  <a:pt x="4227405" y="0"/>
                </a:lnTo>
                <a:lnTo>
                  <a:pt x="4227405" y="4287066"/>
                </a:lnTo>
                <a:lnTo>
                  <a:pt x="0" y="4287066"/>
                </a:lnTo>
                <a:lnTo>
                  <a:pt x="0" y="0"/>
                </a:lnTo>
                <a:close/>
              </a:path>
            </a:pathLst>
          </a:custGeom>
          <a:blipFill>
            <a:blip r:embed="rId10"/>
            <a:stretch>
              <a:fillRect l="0" t="0" r="0" b="0"/>
            </a:stretch>
          </a:blipFill>
        </p:spPr>
      </p:sp>
      <p:sp>
        <p:nvSpPr>
          <p:cNvPr name="TextBox 10" id="10"/>
          <p:cNvSpPr txBox="true"/>
          <p:nvPr/>
        </p:nvSpPr>
        <p:spPr>
          <a:xfrm rot="0">
            <a:off x="3330565" y="1599763"/>
            <a:ext cx="11626869" cy="1776730"/>
          </a:xfrm>
          <a:prstGeom prst="rect">
            <a:avLst/>
          </a:prstGeom>
        </p:spPr>
        <p:txBody>
          <a:bodyPr anchor="t" rtlCol="false" tIns="0" lIns="0" bIns="0" rIns="0">
            <a:spAutoFit/>
          </a:bodyPr>
          <a:lstStyle/>
          <a:p>
            <a:pPr algn="ctr">
              <a:lnSpc>
                <a:spcPts val="6859"/>
              </a:lnSpc>
            </a:pPr>
            <a:r>
              <a:rPr lang="en-US" sz="6999">
                <a:solidFill>
                  <a:srgbClr val="534569"/>
                </a:solidFill>
                <a:latin typeface="Anton Bold"/>
              </a:rPr>
              <a:t>Cara Kerja Ransomware</a:t>
            </a:r>
          </a:p>
          <a:p>
            <a:pPr algn="ctr">
              <a:lnSpc>
                <a:spcPts val="6859"/>
              </a:lnSpc>
            </a:pPr>
          </a:p>
        </p:txBody>
      </p:sp>
      <p:sp>
        <p:nvSpPr>
          <p:cNvPr name="TextBox 11" id="11"/>
          <p:cNvSpPr txBox="true"/>
          <p:nvPr/>
        </p:nvSpPr>
        <p:spPr>
          <a:xfrm rot="0">
            <a:off x="4227405" y="8300918"/>
            <a:ext cx="10374643" cy="1425575"/>
          </a:xfrm>
          <a:prstGeom prst="rect">
            <a:avLst/>
          </a:prstGeom>
        </p:spPr>
        <p:txBody>
          <a:bodyPr anchor="t" rtlCol="false" tIns="0" lIns="0" bIns="0" rIns="0">
            <a:spAutoFit/>
          </a:bodyPr>
          <a:lstStyle/>
          <a:p>
            <a:pPr algn="ctr">
              <a:lnSpc>
                <a:spcPts val="2800"/>
              </a:lnSpc>
            </a:pPr>
            <a:r>
              <a:rPr lang="en-US" sz="2000">
                <a:solidFill>
                  <a:srgbClr val="3D3E87"/>
                </a:solidFill>
                <a:latin typeface="Poppins"/>
              </a:rPr>
              <a:t>Untuk melancarkan aksinya, ransomware memiliki cara kerja yang cukup kompleks. Pada awalnya, virus akan berusaha masuk ke sistem perangkat melalui berbagai metode </a:t>
            </a:r>
            <a:r>
              <a:rPr lang="en-US" sz="2000" u="sng">
                <a:solidFill>
                  <a:srgbClr val="3D3E87"/>
                </a:solidFill>
                <a:latin typeface="Poppins"/>
                <a:hlinkClick r:id="rId11" tooltip="https://www.linknet.id/article/bahaya-cyber-attack-dan-cara-menghindarinya"/>
              </a:rPr>
              <a:t>serangan cyber</a:t>
            </a:r>
            <a:r>
              <a:rPr lang="en-US" sz="2000">
                <a:solidFill>
                  <a:srgbClr val="3D3E87"/>
                </a:solidFill>
                <a:latin typeface="Poppins"/>
              </a:rPr>
              <a:t>, mulai dari phishing, menyerang software yang belum diperbarui, atau yang lainnya. </a:t>
            </a:r>
          </a:p>
        </p:txBody>
      </p:sp>
      <p:sp>
        <p:nvSpPr>
          <p:cNvPr name="TextBox 12" id="12"/>
          <p:cNvSpPr txBox="true"/>
          <p:nvPr/>
        </p:nvSpPr>
        <p:spPr>
          <a:xfrm rot="0">
            <a:off x="4227405" y="7145594"/>
            <a:ext cx="2250849" cy="537845"/>
          </a:xfrm>
          <a:prstGeom prst="rect">
            <a:avLst/>
          </a:prstGeom>
        </p:spPr>
        <p:txBody>
          <a:bodyPr anchor="t" rtlCol="false" tIns="0" lIns="0" bIns="0" rIns="0">
            <a:spAutoFit/>
          </a:bodyPr>
          <a:lstStyle/>
          <a:p>
            <a:pPr algn="ctr">
              <a:lnSpc>
                <a:spcPts val="4480"/>
              </a:lnSpc>
              <a:spcBef>
                <a:spcPct val="0"/>
              </a:spcBef>
            </a:pPr>
            <a:r>
              <a:rPr lang="en-US" sz="3200">
                <a:solidFill>
                  <a:srgbClr val="534569"/>
                </a:solidFill>
                <a:latin typeface="Anton"/>
              </a:rPr>
              <a:t>Enkripsi</a:t>
            </a:r>
          </a:p>
        </p:txBody>
      </p:sp>
      <p:sp>
        <p:nvSpPr>
          <p:cNvPr name="TextBox 13" id="13"/>
          <p:cNvSpPr txBox="true"/>
          <p:nvPr/>
        </p:nvSpPr>
        <p:spPr>
          <a:xfrm rot="0">
            <a:off x="10364431" y="7145594"/>
            <a:ext cx="4453930" cy="537845"/>
          </a:xfrm>
          <a:prstGeom prst="rect">
            <a:avLst/>
          </a:prstGeom>
        </p:spPr>
        <p:txBody>
          <a:bodyPr anchor="t" rtlCol="false" tIns="0" lIns="0" bIns="0" rIns="0">
            <a:spAutoFit/>
          </a:bodyPr>
          <a:lstStyle/>
          <a:p>
            <a:pPr algn="ctr">
              <a:lnSpc>
                <a:spcPts val="4480"/>
              </a:lnSpc>
              <a:spcBef>
                <a:spcPct val="0"/>
              </a:spcBef>
            </a:pPr>
            <a:r>
              <a:rPr lang="en-US" sz="3200">
                <a:solidFill>
                  <a:srgbClr val="534569"/>
                </a:solidFill>
                <a:latin typeface="Anton"/>
              </a:rPr>
              <a:t>Token Authentication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41314" y="6096338"/>
            <a:ext cx="18951717" cy="4542509"/>
            <a:chOff x="0" y="0"/>
            <a:chExt cx="4991399" cy="1196381"/>
          </a:xfrm>
        </p:grpSpPr>
        <p:sp>
          <p:nvSpPr>
            <p:cNvPr name="Freeform 3" id="3"/>
            <p:cNvSpPr/>
            <p:nvPr/>
          </p:nvSpPr>
          <p:spPr>
            <a:xfrm flipH="false" flipV="false" rot="0">
              <a:off x="0" y="0"/>
              <a:ext cx="4991399" cy="1196381"/>
            </a:xfrm>
            <a:custGeom>
              <a:avLst/>
              <a:gdLst/>
              <a:ahLst/>
              <a:cxnLst/>
              <a:rect r="r" b="b" t="t" l="l"/>
              <a:pathLst>
                <a:path h="1196381" w="4991399">
                  <a:moveTo>
                    <a:pt x="18791" y="0"/>
                  </a:moveTo>
                  <a:lnTo>
                    <a:pt x="4972607" y="0"/>
                  </a:lnTo>
                  <a:cubicBezTo>
                    <a:pt x="4982986" y="0"/>
                    <a:pt x="4991399" y="8413"/>
                    <a:pt x="4991399" y="18791"/>
                  </a:cubicBezTo>
                  <a:lnTo>
                    <a:pt x="4991399" y="1177590"/>
                  </a:lnTo>
                  <a:cubicBezTo>
                    <a:pt x="4991399" y="1187968"/>
                    <a:pt x="4982986" y="1196381"/>
                    <a:pt x="4972607" y="1196381"/>
                  </a:cubicBezTo>
                  <a:lnTo>
                    <a:pt x="18791" y="1196381"/>
                  </a:lnTo>
                  <a:cubicBezTo>
                    <a:pt x="8413" y="1196381"/>
                    <a:pt x="0" y="1187968"/>
                    <a:pt x="0" y="1177590"/>
                  </a:cubicBezTo>
                  <a:lnTo>
                    <a:pt x="0" y="18791"/>
                  </a:lnTo>
                  <a:cubicBezTo>
                    <a:pt x="0" y="8413"/>
                    <a:pt x="8413" y="0"/>
                    <a:pt x="18791" y="0"/>
                  </a:cubicBezTo>
                  <a:close/>
                </a:path>
              </a:pathLst>
            </a:custGeom>
            <a:solidFill>
              <a:srgbClr val="FAE1E1"/>
            </a:solidFill>
          </p:spPr>
        </p:sp>
        <p:sp>
          <p:nvSpPr>
            <p:cNvPr name="TextBox 4" id="4"/>
            <p:cNvSpPr txBox="true"/>
            <p:nvPr/>
          </p:nvSpPr>
          <p:spPr>
            <a:xfrm>
              <a:off x="0" y="-66675"/>
              <a:ext cx="4991399" cy="1263056"/>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3413237" y="3348201"/>
            <a:ext cx="3879184" cy="3282759"/>
          </a:xfrm>
          <a:custGeom>
            <a:avLst/>
            <a:gdLst/>
            <a:ahLst/>
            <a:cxnLst/>
            <a:rect r="r" b="b" t="t" l="l"/>
            <a:pathLst>
              <a:path h="3282759" w="3879184">
                <a:moveTo>
                  <a:pt x="0" y="0"/>
                </a:moveTo>
                <a:lnTo>
                  <a:pt x="3879184" y="0"/>
                </a:lnTo>
                <a:lnTo>
                  <a:pt x="3879184" y="3282760"/>
                </a:lnTo>
                <a:lnTo>
                  <a:pt x="0" y="32827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565001" y="3348201"/>
            <a:ext cx="4052789" cy="3282759"/>
          </a:xfrm>
          <a:custGeom>
            <a:avLst/>
            <a:gdLst/>
            <a:ahLst/>
            <a:cxnLst/>
            <a:rect r="r" b="b" t="t" l="l"/>
            <a:pathLst>
              <a:path h="3282759" w="4052789">
                <a:moveTo>
                  <a:pt x="0" y="0"/>
                </a:moveTo>
                <a:lnTo>
                  <a:pt x="4052790" y="0"/>
                </a:lnTo>
                <a:lnTo>
                  <a:pt x="4052790" y="3282760"/>
                </a:lnTo>
                <a:lnTo>
                  <a:pt x="0" y="32827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821403" y="0"/>
            <a:ext cx="1658109" cy="3509225"/>
          </a:xfrm>
          <a:custGeom>
            <a:avLst/>
            <a:gdLst/>
            <a:ahLst/>
            <a:cxnLst/>
            <a:rect r="r" b="b" t="t" l="l"/>
            <a:pathLst>
              <a:path h="3509225" w="1658109">
                <a:moveTo>
                  <a:pt x="0" y="0"/>
                </a:moveTo>
                <a:lnTo>
                  <a:pt x="1658109" y="0"/>
                </a:lnTo>
                <a:lnTo>
                  <a:pt x="1658109" y="3509225"/>
                </a:lnTo>
                <a:lnTo>
                  <a:pt x="0" y="35092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5412292" y="1028700"/>
            <a:ext cx="2314918" cy="2274407"/>
          </a:xfrm>
          <a:custGeom>
            <a:avLst/>
            <a:gdLst/>
            <a:ahLst/>
            <a:cxnLst/>
            <a:rect r="r" b="b" t="t" l="l"/>
            <a:pathLst>
              <a:path h="2274407" w="2314918">
                <a:moveTo>
                  <a:pt x="0" y="0"/>
                </a:moveTo>
                <a:lnTo>
                  <a:pt x="2314918" y="0"/>
                </a:lnTo>
                <a:lnTo>
                  <a:pt x="2314918" y="2274407"/>
                </a:lnTo>
                <a:lnTo>
                  <a:pt x="0" y="227440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0873586" y="3509225"/>
            <a:ext cx="3435620" cy="2073570"/>
          </a:xfrm>
          <a:custGeom>
            <a:avLst/>
            <a:gdLst/>
            <a:ahLst/>
            <a:cxnLst/>
            <a:rect r="r" b="b" t="t" l="l"/>
            <a:pathLst>
              <a:path h="2073570" w="3435620">
                <a:moveTo>
                  <a:pt x="0" y="0"/>
                </a:moveTo>
                <a:lnTo>
                  <a:pt x="3435620" y="0"/>
                </a:lnTo>
                <a:lnTo>
                  <a:pt x="3435620" y="2073569"/>
                </a:lnTo>
                <a:lnTo>
                  <a:pt x="0" y="2073569"/>
                </a:lnTo>
                <a:lnTo>
                  <a:pt x="0" y="0"/>
                </a:lnTo>
                <a:close/>
              </a:path>
            </a:pathLst>
          </a:custGeom>
          <a:blipFill>
            <a:blip r:embed="rId10"/>
            <a:stretch>
              <a:fillRect l="0" t="-7765" r="0" b="-17000"/>
            </a:stretch>
          </a:blipFill>
        </p:spPr>
      </p:sp>
      <p:sp>
        <p:nvSpPr>
          <p:cNvPr name="Freeform 10" id="10"/>
          <p:cNvSpPr/>
          <p:nvPr/>
        </p:nvSpPr>
        <p:spPr>
          <a:xfrm flipH="false" flipV="false" rot="0">
            <a:off x="3538774" y="3509225"/>
            <a:ext cx="3628111" cy="2348988"/>
          </a:xfrm>
          <a:custGeom>
            <a:avLst/>
            <a:gdLst/>
            <a:ahLst/>
            <a:cxnLst/>
            <a:rect r="r" b="b" t="t" l="l"/>
            <a:pathLst>
              <a:path h="2348988" w="3628111">
                <a:moveTo>
                  <a:pt x="0" y="0"/>
                </a:moveTo>
                <a:lnTo>
                  <a:pt x="3628111" y="0"/>
                </a:lnTo>
                <a:lnTo>
                  <a:pt x="3628111" y="2348988"/>
                </a:lnTo>
                <a:lnTo>
                  <a:pt x="0" y="2348988"/>
                </a:lnTo>
                <a:lnTo>
                  <a:pt x="0" y="0"/>
                </a:lnTo>
                <a:close/>
              </a:path>
            </a:pathLst>
          </a:custGeom>
          <a:blipFill>
            <a:blip r:embed="rId11"/>
            <a:stretch>
              <a:fillRect l="0" t="-14379" r="0" b="-9284"/>
            </a:stretch>
          </a:blipFill>
        </p:spPr>
      </p:sp>
      <p:sp>
        <p:nvSpPr>
          <p:cNvPr name="Freeform 11" id="11"/>
          <p:cNvSpPr/>
          <p:nvPr/>
        </p:nvSpPr>
        <p:spPr>
          <a:xfrm flipH="false" flipV="false" rot="0">
            <a:off x="1140642" y="-1515751"/>
            <a:ext cx="4796264" cy="4863953"/>
          </a:xfrm>
          <a:custGeom>
            <a:avLst/>
            <a:gdLst/>
            <a:ahLst/>
            <a:cxnLst/>
            <a:rect r="r" b="b" t="t" l="l"/>
            <a:pathLst>
              <a:path h="4863953" w="4796264">
                <a:moveTo>
                  <a:pt x="0" y="0"/>
                </a:moveTo>
                <a:lnTo>
                  <a:pt x="4796264" y="0"/>
                </a:lnTo>
                <a:lnTo>
                  <a:pt x="4796264" y="4863952"/>
                </a:lnTo>
                <a:lnTo>
                  <a:pt x="0" y="4863952"/>
                </a:lnTo>
                <a:lnTo>
                  <a:pt x="0" y="0"/>
                </a:lnTo>
                <a:close/>
              </a:path>
            </a:pathLst>
          </a:custGeom>
          <a:blipFill>
            <a:blip r:embed="rId12"/>
            <a:stretch>
              <a:fillRect l="0" t="0" r="0" b="0"/>
            </a:stretch>
          </a:blipFill>
        </p:spPr>
      </p:sp>
      <p:sp>
        <p:nvSpPr>
          <p:cNvPr name="TextBox 12" id="12"/>
          <p:cNvSpPr txBox="true"/>
          <p:nvPr/>
        </p:nvSpPr>
        <p:spPr>
          <a:xfrm rot="0">
            <a:off x="3330565" y="1599763"/>
            <a:ext cx="11626869" cy="909955"/>
          </a:xfrm>
          <a:prstGeom prst="rect">
            <a:avLst/>
          </a:prstGeom>
        </p:spPr>
        <p:txBody>
          <a:bodyPr anchor="t" rtlCol="false" tIns="0" lIns="0" bIns="0" rIns="0">
            <a:spAutoFit/>
          </a:bodyPr>
          <a:lstStyle/>
          <a:p>
            <a:pPr algn="ctr">
              <a:lnSpc>
                <a:spcPts val="6859"/>
              </a:lnSpc>
            </a:pPr>
            <a:r>
              <a:rPr lang="en-US" sz="6999">
                <a:solidFill>
                  <a:srgbClr val="534569"/>
                </a:solidFill>
                <a:latin typeface="Anton Bold"/>
              </a:rPr>
              <a:t>Cara kerja Ransomware</a:t>
            </a:r>
          </a:p>
        </p:txBody>
      </p:sp>
      <p:sp>
        <p:nvSpPr>
          <p:cNvPr name="TextBox 13" id="13"/>
          <p:cNvSpPr txBox="true"/>
          <p:nvPr/>
        </p:nvSpPr>
        <p:spPr>
          <a:xfrm rot="0">
            <a:off x="2180113" y="7729094"/>
            <a:ext cx="7054432" cy="2060794"/>
          </a:xfrm>
          <a:prstGeom prst="rect">
            <a:avLst/>
          </a:prstGeom>
        </p:spPr>
        <p:txBody>
          <a:bodyPr anchor="t" rtlCol="false" tIns="0" lIns="0" bIns="0" rIns="0">
            <a:spAutoFit/>
          </a:bodyPr>
          <a:lstStyle/>
          <a:p>
            <a:pPr algn="ctr">
              <a:lnSpc>
                <a:spcPts val="2718"/>
              </a:lnSpc>
            </a:pPr>
            <a:r>
              <a:rPr lang="en-US" sz="1941">
                <a:solidFill>
                  <a:srgbClr val="3D3E87"/>
                </a:solidFill>
                <a:latin typeface="Poppins"/>
              </a:rPr>
              <a:t>Ketika pengguna berhasil terjebak oleh perangkap virus, ransomware akan menanamkan virusnya dan menyebarkannya melalui situs atau software tersebut. Setelah virus sudah tertanam sempurna, pelaku akan mulai menjelajahi dan memetakan jaringan file atau data yang akan dienkripsi</a:t>
            </a:r>
          </a:p>
        </p:txBody>
      </p:sp>
      <p:sp>
        <p:nvSpPr>
          <p:cNvPr name="TextBox 14" id="14"/>
          <p:cNvSpPr txBox="true"/>
          <p:nvPr/>
        </p:nvSpPr>
        <p:spPr>
          <a:xfrm rot="0">
            <a:off x="11465972" y="7011363"/>
            <a:ext cx="2250849" cy="537845"/>
          </a:xfrm>
          <a:prstGeom prst="rect">
            <a:avLst/>
          </a:prstGeom>
        </p:spPr>
        <p:txBody>
          <a:bodyPr anchor="t" rtlCol="false" tIns="0" lIns="0" bIns="0" rIns="0">
            <a:spAutoFit/>
          </a:bodyPr>
          <a:lstStyle/>
          <a:p>
            <a:pPr algn="ctr">
              <a:lnSpc>
                <a:spcPts val="4480"/>
              </a:lnSpc>
              <a:spcBef>
                <a:spcPct val="0"/>
              </a:spcBef>
            </a:pPr>
            <a:r>
              <a:rPr lang="en-US" sz="3200">
                <a:solidFill>
                  <a:srgbClr val="534569"/>
                </a:solidFill>
                <a:latin typeface="Anton"/>
              </a:rPr>
              <a:t>Enkripsi</a:t>
            </a:r>
          </a:p>
        </p:txBody>
      </p:sp>
      <p:sp>
        <p:nvSpPr>
          <p:cNvPr name="TextBox 15" id="15"/>
          <p:cNvSpPr txBox="true"/>
          <p:nvPr/>
        </p:nvSpPr>
        <p:spPr>
          <a:xfrm rot="0">
            <a:off x="10565001" y="7738619"/>
            <a:ext cx="5410321" cy="2274389"/>
          </a:xfrm>
          <a:prstGeom prst="rect">
            <a:avLst/>
          </a:prstGeom>
        </p:spPr>
        <p:txBody>
          <a:bodyPr anchor="t" rtlCol="false" tIns="0" lIns="0" bIns="0" rIns="0">
            <a:spAutoFit/>
          </a:bodyPr>
          <a:lstStyle/>
          <a:p>
            <a:pPr algn="ctr">
              <a:lnSpc>
                <a:spcPts val="2580"/>
              </a:lnSpc>
            </a:pPr>
            <a:r>
              <a:rPr lang="en-US" sz="1843">
                <a:solidFill>
                  <a:srgbClr val="3D3E87"/>
                </a:solidFill>
                <a:latin typeface="Poppins"/>
              </a:rPr>
              <a:t>Setelah itu, pelaku akan mengubah kunci enkripsi data tersebut menjadi bentuk yang lebih kuat dan tidak dapat dibaca oleh perangkat komputer atau laptop. Proses enkripsi ini akan menghalangi pemilik untuk mengakses data di dalamnya dengan menggunakan kunci yang sama. </a:t>
            </a:r>
          </a:p>
        </p:txBody>
      </p:sp>
      <p:sp>
        <p:nvSpPr>
          <p:cNvPr name="TextBox 16" id="16"/>
          <p:cNvSpPr txBox="true"/>
          <p:nvPr/>
        </p:nvSpPr>
        <p:spPr>
          <a:xfrm rot="0">
            <a:off x="4227405" y="7011363"/>
            <a:ext cx="2250849" cy="537845"/>
          </a:xfrm>
          <a:prstGeom prst="rect">
            <a:avLst/>
          </a:prstGeom>
        </p:spPr>
        <p:txBody>
          <a:bodyPr anchor="t" rtlCol="false" tIns="0" lIns="0" bIns="0" rIns="0">
            <a:spAutoFit/>
          </a:bodyPr>
          <a:lstStyle/>
          <a:p>
            <a:pPr algn="ctr">
              <a:lnSpc>
                <a:spcPts val="4480"/>
              </a:lnSpc>
              <a:spcBef>
                <a:spcPct val="0"/>
              </a:spcBef>
            </a:pPr>
            <a:r>
              <a:rPr lang="en-US" sz="3200">
                <a:solidFill>
                  <a:srgbClr val="534569"/>
                </a:solidFill>
                <a:latin typeface="Anton"/>
              </a:rPr>
              <a:t>user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238799"/>
            <a:chOff x="0" y="0"/>
            <a:chExt cx="4816593" cy="853017"/>
          </a:xfrm>
        </p:grpSpPr>
        <p:sp>
          <p:nvSpPr>
            <p:cNvPr name="Freeform 3" id="3"/>
            <p:cNvSpPr/>
            <p:nvPr/>
          </p:nvSpPr>
          <p:spPr>
            <a:xfrm flipH="false" flipV="false" rot="0">
              <a:off x="0" y="0"/>
              <a:ext cx="4816592" cy="853017"/>
            </a:xfrm>
            <a:custGeom>
              <a:avLst/>
              <a:gdLst/>
              <a:ahLst/>
              <a:cxnLst/>
              <a:rect r="r" b="b" t="t" l="l"/>
              <a:pathLst>
                <a:path h="853017" w="4816592">
                  <a:moveTo>
                    <a:pt x="0" y="0"/>
                  </a:moveTo>
                  <a:lnTo>
                    <a:pt x="4816592" y="0"/>
                  </a:lnTo>
                  <a:lnTo>
                    <a:pt x="4816592" y="853017"/>
                  </a:lnTo>
                  <a:lnTo>
                    <a:pt x="0" y="853017"/>
                  </a:lnTo>
                  <a:close/>
                </a:path>
              </a:pathLst>
            </a:custGeom>
            <a:solidFill>
              <a:srgbClr val="FAE1E1"/>
            </a:solidFill>
          </p:spPr>
        </p:sp>
        <p:sp>
          <p:nvSpPr>
            <p:cNvPr name="TextBox 4" id="4"/>
            <p:cNvSpPr txBox="true"/>
            <p:nvPr/>
          </p:nvSpPr>
          <p:spPr>
            <a:xfrm>
              <a:off x="0" y="-66675"/>
              <a:ext cx="4816593" cy="919692"/>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2041415">
            <a:off x="987305" y="8962044"/>
            <a:ext cx="2031931" cy="2831960"/>
          </a:xfrm>
          <a:custGeom>
            <a:avLst/>
            <a:gdLst/>
            <a:ahLst/>
            <a:cxnLst/>
            <a:rect r="r" b="b" t="t" l="l"/>
            <a:pathLst>
              <a:path h="2831960" w="2031931">
                <a:moveTo>
                  <a:pt x="0" y="0"/>
                </a:moveTo>
                <a:lnTo>
                  <a:pt x="2031931" y="0"/>
                </a:lnTo>
                <a:lnTo>
                  <a:pt x="2031931" y="2831959"/>
                </a:lnTo>
                <a:lnTo>
                  <a:pt x="0" y="28319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082408" y="9260673"/>
            <a:ext cx="4276362" cy="1026327"/>
          </a:xfrm>
          <a:custGeom>
            <a:avLst/>
            <a:gdLst/>
            <a:ahLst/>
            <a:cxnLst/>
            <a:rect r="r" b="b" t="t" l="l"/>
            <a:pathLst>
              <a:path h="1026327" w="4276362">
                <a:moveTo>
                  <a:pt x="0" y="0"/>
                </a:moveTo>
                <a:lnTo>
                  <a:pt x="4276362" y="0"/>
                </a:lnTo>
                <a:lnTo>
                  <a:pt x="4276362" y="1026327"/>
                </a:lnTo>
                <a:lnTo>
                  <a:pt x="0" y="10263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94861" y="-1625154"/>
            <a:ext cx="4796264" cy="4863953"/>
          </a:xfrm>
          <a:custGeom>
            <a:avLst/>
            <a:gdLst/>
            <a:ahLst/>
            <a:cxnLst/>
            <a:rect r="r" b="b" t="t" l="l"/>
            <a:pathLst>
              <a:path h="4863953" w="4796264">
                <a:moveTo>
                  <a:pt x="0" y="0"/>
                </a:moveTo>
                <a:lnTo>
                  <a:pt x="4796263" y="0"/>
                </a:lnTo>
                <a:lnTo>
                  <a:pt x="4796263" y="4863953"/>
                </a:lnTo>
                <a:lnTo>
                  <a:pt x="0" y="4863953"/>
                </a:lnTo>
                <a:lnTo>
                  <a:pt x="0" y="0"/>
                </a:lnTo>
                <a:close/>
              </a:path>
            </a:pathLst>
          </a:custGeom>
          <a:blipFill>
            <a:blip r:embed="rId6"/>
            <a:stretch>
              <a:fillRect l="0" t="0" r="0" b="0"/>
            </a:stretch>
          </a:blipFill>
        </p:spPr>
      </p:sp>
      <p:sp>
        <p:nvSpPr>
          <p:cNvPr name="TextBox 8" id="8"/>
          <p:cNvSpPr txBox="true"/>
          <p:nvPr/>
        </p:nvSpPr>
        <p:spPr>
          <a:xfrm rot="0">
            <a:off x="5208271" y="1162050"/>
            <a:ext cx="8694600" cy="1564871"/>
          </a:xfrm>
          <a:prstGeom prst="rect">
            <a:avLst/>
          </a:prstGeom>
        </p:spPr>
        <p:txBody>
          <a:bodyPr anchor="t" rtlCol="false" tIns="0" lIns="0" bIns="0" rIns="0">
            <a:spAutoFit/>
          </a:bodyPr>
          <a:lstStyle/>
          <a:p>
            <a:pPr algn="ctr">
              <a:lnSpc>
                <a:spcPts val="6038"/>
              </a:lnSpc>
            </a:pPr>
            <a:r>
              <a:rPr lang="en-US" sz="6162">
                <a:solidFill>
                  <a:srgbClr val="534569"/>
                </a:solidFill>
                <a:latin typeface="Anton"/>
              </a:rPr>
              <a:t>Apa saja jenis jenis Ransomware</a:t>
            </a:r>
          </a:p>
        </p:txBody>
      </p:sp>
      <p:sp>
        <p:nvSpPr>
          <p:cNvPr name="TextBox 9" id="9"/>
          <p:cNvSpPr txBox="true"/>
          <p:nvPr/>
        </p:nvSpPr>
        <p:spPr>
          <a:xfrm rot="0">
            <a:off x="1879115" y="6141225"/>
            <a:ext cx="6658312" cy="1425575"/>
          </a:xfrm>
          <a:prstGeom prst="rect">
            <a:avLst/>
          </a:prstGeom>
        </p:spPr>
        <p:txBody>
          <a:bodyPr anchor="t" rtlCol="false" tIns="0" lIns="0" bIns="0" rIns="0">
            <a:spAutoFit/>
          </a:bodyPr>
          <a:lstStyle/>
          <a:p>
            <a:pPr algn="ctr">
              <a:lnSpc>
                <a:spcPts val="2800"/>
              </a:lnSpc>
            </a:pPr>
            <a:r>
              <a:rPr lang="en-US" sz="2000">
                <a:solidFill>
                  <a:srgbClr val="7868B3"/>
                </a:solidFill>
                <a:latin typeface="Poppins"/>
              </a:rPr>
              <a:t>enis ransomware yang pertama ini menjalankan aksinya dengan mempublikasikan atau membocorkan data penting milik seseorang jika orang tersebut tidak ingin menebusnya</a:t>
            </a:r>
          </a:p>
        </p:txBody>
      </p:sp>
      <p:sp>
        <p:nvSpPr>
          <p:cNvPr name="TextBox 10" id="10"/>
          <p:cNvSpPr txBox="true"/>
          <p:nvPr/>
        </p:nvSpPr>
        <p:spPr>
          <a:xfrm rot="0">
            <a:off x="2834965" y="4896149"/>
            <a:ext cx="4057645" cy="1099820"/>
          </a:xfrm>
          <a:prstGeom prst="rect">
            <a:avLst/>
          </a:prstGeom>
        </p:spPr>
        <p:txBody>
          <a:bodyPr anchor="t" rtlCol="false" tIns="0" lIns="0" bIns="0" rIns="0">
            <a:spAutoFit/>
          </a:bodyPr>
          <a:lstStyle/>
          <a:p>
            <a:pPr algn="ctr">
              <a:lnSpc>
                <a:spcPts val="4480"/>
              </a:lnSpc>
            </a:pPr>
            <a:r>
              <a:rPr lang="en-US" sz="3200">
                <a:solidFill>
                  <a:srgbClr val="534569"/>
                </a:solidFill>
                <a:latin typeface="Anton"/>
              </a:rPr>
              <a:t>Leakware</a:t>
            </a:r>
          </a:p>
          <a:p>
            <a:pPr algn="ctr">
              <a:lnSpc>
                <a:spcPts val="4480"/>
              </a:lnSpc>
              <a:spcBef>
                <a:spcPct val="0"/>
              </a:spcBef>
            </a:pPr>
          </a:p>
        </p:txBody>
      </p:sp>
      <p:sp>
        <p:nvSpPr>
          <p:cNvPr name="TextBox 11" id="11"/>
          <p:cNvSpPr txBox="true"/>
          <p:nvPr/>
        </p:nvSpPr>
        <p:spPr>
          <a:xfrm rot="0">
            <a:off x="10316552" y="5929294"/>
            <a:ext cx="6942748" cy="2130425"/>
          </a:xfrm>
          <a:prstGeom prst="rect">
            <a:avLst/>
          </a:prstGeom>
        </p:spPr>
        <p:txBody>
          <a:bodyPr anchor="t" rtlCol="false" tIns="0" lIns="0" bIns="0" rIns="0">
            <a:spAutoFit/>
          </a:bodyPr>
          <a:lstStyle/>
          <a:p>
            <a:pPr algn="ctr">
              <a:lnSpc>
                <a:spcPts val="2800"/>
              </a:lnSpc>
            </a:pPr>
            <a:r>
              <a:rPr lang="en-US" sz="2000">
                <a:solidFill>
                  <a:srgbClr val="7868B3"/>
                </a:solidFill>
                <a:latin typeface="Poppins"/>
              </a:rPr>
              <a:t>Jenis selanjutnya ini tidak mengenkripsi data seperti yang dilakukan pada umumnya. Jenis lockers hanya mengunci layar perangkat pengguna dari akses ke dalam data dengan memberikan peringatan untuk menebus sejumlah uang jika ingin membuka kunci tersebut.</a:t>
            </a:r>
          </a:p>
        </p:txBody>
      </p:sp>
      <p:sp>
        <p:nvSpPr>
          <p:cNvPr name="TextBox 12" id="12"/>
          <p:cNvSpPr txBox="true"/>
          <p:nvPr/>
        </p:nvSpPr>
        <p:spPr>
          <a:xfrm rot="0">
            <a:off x="11926885" y="4896149"/>
            <a:ext cx="2712877" cy="1099820"/>
          </a:xfrm>
          <a:prstGeom prst="rect">
            <a:avLst/>
          </a:prstGeom>
        </p:spPr>
        <p:txBody>
          <a:bodyPr anchor="t" rtlCol="false" tIns="0" lIns="0" bIns="0" rIns="0">
            <a:spAutoFit/>
          </a:bodyPr>
          <a:lstStyle/>
          <a:p>
            <a:pPr algn="ctr">
              <a:lnSpc>
                <a:spcPts val="4480"/>
              </a:lnSpc>
            </a:pPr>
            <a:r>
              <a:rPr lang="en-US" sz="3200">
                <a:solidFill>
                  <a:srgbClr val="534569"/>
                </a:solidFill>
                <a:latin typeface="Anton"/>
              </a:rPr>
              <a:t>Lockers</a:t>
            </a:r>
          </a:p>
          <a:p>
            <a:pPr algn="ctr">
              <a:lnSpc>
                <a:spcPts val="4480"/>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8790105"/>
            <a:ext cx="18288000" cy="1496895"/>
            <a:chOff x="0" y="0"/>
            <a:chExt cx="4816593" cy="394244"/>
          </a:xfrm>
        </p:grpSpPr>
        <p:sp>
          <p:nvSpPr>
            <p:cNvPr name="Freeform 3" id="3"/>
            <p:cNvSpPr/>
            <p:nvPr/>
          </p:nvSpPr>
          <p:spPr>
            <a:xfrm flipH="false" flipV="false" rot="0">
              <a:off x="0" y="0"/>
              <a:ext cx="4816592" cy="394244"/>
            </a:xfrm>
            <a:custGeom>
              <a:avLst/>
              <a:gdLst/>
              <a:ahLst/>
              <a:cxnLst/>
              <a:rect r="r" b="b" t="t" l="l"/>
              <a:pathLst>
                <a:path h="394244" w="4816592">
                  <a:moveTo>
                    <a:pt x="0" y="0"/>
                  </a:moveTo>
                  <a:lnTo>
                    <a:pt x="4816592" y="0"/>
                  </a:lnTo>
                  <a:lnTo>
                    <a:pt x="4816592" y="394244"/>
                  </a:lnTo>
                  <a:lnTo>
                    <a:pt x="0" y="394244"/>
                  </a:lnTo>
                  <a:close/>
                </a:path>
              </a:pathLst>
            </a:custGeom>
            <a:solidFill>
              <a:srgbClr val="FAE1E1"/>
            </a:solidFill>
          </p:spPr>
        </p:sp>
        <p:sp>
          <p:nvSpPr>
            <p:cNvPr name="TextBox 4" id="4"/>
            <p:cNvSpPr txBox="true"/>
            <p:nvPr/>
          </p:nvSpPr>
          <p:spPr>
            <a:xfrm>
              <a:off x="0" y="-66675"/>
              <a:ext cx="4816593" cy="460919"/>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16841346" y="6548337"/>
            <a:ext cx="1988953" cy="3138387"/>
          </a:xfrm>
          <a:custGeom>
            <a:avLst/>
            <a:gdLst/>
            <a:ahLst/>
            <a:cxnLst/>
            <a:rect r="r" b="b" t="t" l="l"/>
            <a:pathLst>
              <a:path h="3138387" w="1988953">
                <a:moveTo>
                  <a:pt x="0" y="0"/>
                </a:moveTo>
                <a:lnTo>
                  <a:pt x="1988953" y="0"/>
                </a:lnTo>
                <a:lnTo>
                  <a:pt x="1988953" y="3138388"/>
                </a:lnTo>
                <a:lnTo>
                  <a:pt x="0" y="31383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085160" y="1028700"/>
            <a:ext cx="3075813" cy="4114800"/>
          </a:xfrm>
          <a:custGeom>
            <a:avLst/>
            <a:gdLst/>
            <a:ahLst/>
            <a:cxnLst/>
            <a:rect r="r" b="b" t="t" l="l"/>
            <a:pathLst>
              <a:path h="4114800" w="3075813">
                <a:moveTo>
                  <a:pt x="0" y="0"/>
                </a:moveTo>
                <a:lnTo>
                  <a:pt x="3075813" y="0"/>
                </a:lnTo>
                <a:lnTo>
                  <a:pt x="307581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7264370" y="8790105"/>
            <a:ext cx="2882349" cy="1466395"/>
          </a:xfrm>
          <a:custGeom>
            <a:avLst/>
            <a:gdLst/>
            <a:ahLst/>
            <a:cxnLst/>
            <a:rect r="r" b="b" t="t" l="l"/>
            <a:pathLst>
              <a:path h="1466395" w="2882349">
                <a:moveTo>
                  <a:pt x="0" y="0"/>
                </a:moveTo>
                <a:lnTo>
                  <a:pt x="2882349" y="0"/>
                </a:lnTo>
                <a:lnTo>
                  <a:pt x="2882349" y="1466396"/>
                </a:lnTo>
                <a:lnTo>
                  <a:pt x="0" y="14663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2007500" y="2271003"/>
            <a:ext cx="4709121" cy="3139414"/>
          </a:xfrm>
          <a:custGeom>
            <a:avLst/>
            <a:gdLst/>
            <a:ahLst/>
            <a:cxnLst/>
            <a:rect r="r" b="b" t="t" l="l"/>
            <a:pathLst>
              <a:path h="3139414" w="4709121">
                <a:moveTo>
                  <a:pt x="0" y="0"/>
                </a:moveTo>
                <a:lnTo>
                  <a:pt x="4709121" y="0"/>
                </a:lnTo>
                <a:lnTo>
                  <a:pt x="4709121" y="3139414"/>
                </a:lnTo>
                <a:lnTo>
                  <a:pt x="0" y="3139414"/>
                </a:lnTo>
                <a:lnTo>
                  <a:pt x="0" y="0"/>
                </a:lnTo>
                <a:close/>
              </a:path>
            </a:pathLst>
          </a:custGeom>
          <a:blipFill>
            <a:blip r:embed="rId8"/>
            <a:stretch>
              <a:fillRect l="0" t="0" r="0" b="0"/>
            </a:stretch>
          </a:blipFill>
        </p:spPr>
      </p:sp>
      <p:sp>
        <p:nvSpPr>
          <p:cNvPr name="Freeform 9" id="9"/>
          <p:cNvSpPr/>
          <p:nvPr/>
        </p:nvSpPr>
        <p:spPr>
          <a:xfrm flipH="false" flipV="false" rot="0">
            <a:off x="10146719" y="2266396"/>
            <a:ext cx="4528312" cy="2877104"/>
          </a:xfrm>
          <a:custGeom>
            <a:avLst/>
            <a:gdLst/>
            <a:ahLst/>
            <a:cxnLst/>
            <a:rect r="r" b="b" t="t" l="l"/>
            <a:pathLst>
              <a:path h="2877104" w="4528312">
                <a:moveTo>
                  <a:pt x="0" y="0"/>
                </a:moveTo>
                <a:lnTo>
                  <a:pt x="4528312" y="0"/>
                </a:lnTo>
                <a:lnTo>
                  <a:pt x="4528312" y="2877104"/>
                </a:lnTo>
                <a:lnTo>
                  <a:pt x="0" y="2877104"/>
                </a:lnTo>
                <a:lnTo>
                  <a:pt x="0" y="0"/>
                </a:lnTo>
                <a:close/>
              </a:path>
            </a:pathLst>
          </a:custGeom>
          <a:blipFill>
            <a:blip r:embed="rId9"/>
            <a:stretch>
              <a:fillRect l="0" t="-13007" r="0" b="-13007"/>
            </a:stretch>
          </a:blipFill>
        </p:spPr>
      </p:sp>
      <p:sp>
        <p:nvSpPr>
          <p:cNvPr name="Freeform 10" id="10"/>
          <p:cNvSpPr/>
          <p:nvPr/>
        </p:nvSpPr>
        <p:spPr>
          <a:xfrm flipH="false" flipV="false" rot="0">
            <a:off x="-434203" y="-1777853"/>
            <a:ext cx="4796264" cy="4863953"/>
          </a:xfrm>
          <a:custGeom>
            <a:avLst/>
            <a:gdLst/>
            <a:ahLst/>
            <a:cxnLst/>
            <a:rect r="r" b="b" t="t" l="l"/>
            <a:pathLst>
              <a:path h="4863953" w="4796264">
                <a:moveTo>
                  <a:pt x="0" y="0"/>
                </a:moveTo>
                <a:lnTo>
                  <a:pt x="4796263" y="0"/>
                </a:lnTo>
                <a:lnTo>
                  <a:pt x="4796263" y="4863953"/>
                </a:lnTo>
                <a:lnTo>
                  <a:pt x="0" y="4863953"/>
                </a:lnTo>
                <a:lnTo>
                  <a:pt x="0" y="0"/>
                </a:lnTo>
                <a:close/>
              </a:path>
            </a:pathLst>
          </a:custGeom>
          <a:blipFill>
            <a:blip r:embed="rId10"/>
            <a:stretch>
              <a:fillRect l="0" t="0" r="0" b="0"/>
            </a:stretch>
          </a:blipFill>
        </p:spPr>
      </p:sp>
      <p:sp>
        <p:nvSpPr>
          <p:cNvPr name="TextBox 11" id="11"/>
          <p:cNvSpPr txBox="true"/>
          <p:nvPr/>
        </p:nvSpPr>
        <p:spPr>
          <a:xfrm rot="0">
            <a:off x="1463387" y="6491187"/>
            <a:ext cx="6241754" cy="1964040"/>
          </a:xfrm>
          <a:prstGeom prst="rect">
            <a:avLst/>
          </a:prstGeom>
        </p:spPr>
        <p:txBody>
          <a:bodyPr anchor="t" rtlCol="false" tIns="0" lIns="0" bIns="0" rIns="0">
            <a:spAutoFit/>
          </a:bodyPr>
          <a:lstStyle/>
          <a:p>
            <a:pPr algn="ctr">
              <a:lnSpc>
                <a:spcPts val="2611"/>
              </a:lnSpc>
            </a:pPr>
            <a:r>
              <a:rPr lang="en-US" sz="1865">
                <a:solidFill>
                  <a:srgbClr val="7868B3"/>
                </a:solidFill>
                <a:latin typeface="Poppins"/>
              </a:rPr>
              <a:t>Dampak yang paling signifikan dari adanya </a:t>
            </a:r>
            <a:r>
              <a:rPr lang="en-US" sz="1865" u="sng">
                <a:solidFill>
                  <a:srgbClr val="7868B3"/>
                </a:solidFill>
                <a:latin typeface="Poppins"/>
                <a:hlinkClick r:id="rId11" tooltip="https://www.linknet.id/article/cyber-crime"/>
              </a:rPr>
              <a:t>cyber crime</a:t>
            </a:r>
            <a:r>
              <a:rPr lang="en-US" sz="1865">
                <a:solidFill>
                  <a:srgbClr val="7868B3"/>
                </a:solidFill>
                <a:latin typeface="Poppins"/>
              </a:rPr>
              <a:t> ini adalah kemungkinan hilangnya data privasi pengguna. Enkripsi data yang dilakukan oleh hacker umumnya sulit untuk dipulihkan. Ditambah lagi jika tidak ada back-up data yang disimpan dalam server.</a:t>
            </a:r>
          </a:p>
        </p:txBody>
      </p:sp>
      <p:sp>
        <p:nvSpPr>
          <p:cNvPr name="TextBox 12" id="12"/>
          <p:cNvSpPr txBox="true"/>
          <p:nvPr/>
        </p:nvSpPr>
        <p:spPr>
          <a:xfrm rot="0">
            <a:off x="9615078" y="6491187"/>
            <a:ext cx="6167346" cy="2134340"/>
          </a:xfrm>
          <a:prstGeom prst="rect">
            <a:avLst/>
          </a:prstGeom>
        </p:spPr>
        <p:txBody>
          <a:bodyPr anchor="t" rtlCol="false" tIns="0" lIns="0" bIns="0" rIns="0">
            <a:spAutoFit/>
          </a:bodyPr>
          <a:lstStyle/>
          <a:p>
            <a:pPr algn="ctr">
              <a:lnSpc>
                <a:spcPts val="2844"/>
              </a:lnSpc>
            </a:pPr>
            <a:r>
              <a:rPr lang="en-US" sz="2031">
                <a:solidFill>
                  <a:srgbClr val="7868B3"/>
                </a:solidFill>
                <a:latin typeface="Poppins"/>
              </a:rPr>
              <a:t>Tidak hanya merugikan pengguna, virus ini juga ternyata bisa merusak perangkat komputer atau laptop. Sebuah perangkat pastinya terhubung dengan banyak sistem dan jaringan yang saling terintegrasi satu sama lain. </a:t>
            </a:r>
          </a:p>
        </p:txBody>
      </p:sp>
      <p:sp>
        <p:nvSpPr>
          <p:cNvPr name="TextBox 13" id="13"/>
          <p:cNvSpPr txBox="true"/>
          <p:nvPr/>
        </p:nvSpPr>
        <p:spPr>
          <a:xfrm rot="0">
            <a:off x="2451908" y="5677117"/>
            <a:ext cx="4264714" cy="1120564"/>
          </a:xfrm>
          <a:prstGeom prst="rect">
            <a:avLst/>
          </a:prstGeom>
        </p:spPr>
        <p:txBody>
          <a:bodyPr anchor="t" rtlCol="false" tIns="0" lIns="0" bIns="0" rIns="0">
            <a:spAutoFit/>
          </a:bodyPr>
          <a:lstStyle/>
          <a:p>
            <a:pPr>
              <a:lnSpc>
                <a:spcPts val="4511"/>
              </a:lnSpc>
            </a:pPr>
            <a:r>
              <a:rPr lang="en-US" sz="3222">
                <a:solidFill>
                  <a:srgbClr val="534569"/>
                </a:solidFill>
                <a:latin typeface="Anton"/>
              </a:rPr>
              <a:t> Kehilangan data privasi</a:t>
            </a:r>
          </a:p>
          <a:p>
            <a:pPr>
              <a:lnSpc>
                <a:spcPts val="4511"/>
              </a:lnSpc>
              <a:spcBef>
                <a:spcPct val="0"/>
              </a:spcBef>
            </a:pPr>
          </a:p>
        </p:txBody>
      </p:sp>
      <p:sp>
        <p:nvSpPr>
          <p:cNvPr name="TextBox 14" id="14"/>
          <p:cNvSpPr txBox="true"/>
          <p:nvPr/>
        </p:nvSpPr>
        <p:spPr>
          <a:xfrm rot="0">
            <a:off x="9871456" y="5550012"/>
            <a:ext cx="4803574" cy="1374775"/>
          </a:xfrm>
          <a:prstGeom prst="rect">
            <a:avLst/>
          </a:prstGeom>
        </p:spPr>
        <p:txBody>
          <a:bodyPr anchor="t" rtlCol="false" tIns="0" lIns="0" bIns="0" rIns="0">
            <a:spAutoFit/>
          </a:bodyPr>
          <a:lstStyle/>
          <a:p>
            <a:pPr algn="ctr">
              <a:lnSpc>
                <a:spcPts val="5599"/>
              </a:lnSpc>
            </a:pPr>
            <a:r>
              <a:rPr lang="en-US" sz="3999">
                <a:solidFill>
                  <a:srgbClr val="534569"/>
                </a:solidFill>
                <a:latin typeface="Anton"/>
              </a:rPr>
              <a:t>Kerusakan perangkat</a:t>
            </a:r>
          </a:p>
          <a:p>
            <a:pPr algn="ctr">
              <a:lnSpc>
                <a:spcPts val="5599"/>
              </a:lnSpc>
              <a:spcBef>
                <a:spcPct val="0"/>
              </a:spcBef>
            </a:pPr>
          </a:p>
        </p:txBody>
      </p:sp>
      <p:sp>
        <p:nvSpPr>
          <p:cNvPr name="TextBox 15" id="15"/>
          <p:cNvSpPr txBox="true"/>
          <p:nvPr/>
        </p:nvSpPr>
        <p:spPr>
          <a:xfrm rot="0">
            <a:off x="5851779" y="484466"/>
            <a:ext cx="6846972" cy="974167"/>
          </a:xfrm>
          <a:prstGeom prst="rect">
            <a:avLst/>
          </a:prstGeom>
        </p:spPr>
        <p:txBody>
          <a:bodyPr anchor="t" rtlCol="false" tIns="0" lIns="0" bIns="0" rIns="0">
            <a:spAutoFit/>
          </a:bodyPr>
          <a:lstStyle/>
          <a:p>
            <a:pPr algn="ctr">
              <a:lnSpc>
                <a:spcPts val="7982"/>
              </a:lnSpc>
              <a:spcBef>
                <a:spcPct val="0"/>
              </a:spcBef>
            </a:pPr>
            <a:r>
              <a:rPr lang="en-US" sz="5701">
                <a:solidFill>
                  <a:srgbClr val="534569"/>
                </a:solidFill>
                <a:latin typeface="Anton"/>
              </a:rPr>
              <a:t>Ancaman Ransomware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01230" y="2453216"/>
            <a:ext cx="15085540" cy="6630281"/>
            <a:chOff x="0" y="0"/>
            <a:chExt cx="3973146" cy="1746247"/>
          </a:xfrm>
        </p:grpSpPr>
        <p:sp>
          <p:nvSpPr>
            <p:cNvPr name="Freeform 3" id="3"/>
            <p:cNvSpPr/>
            <p:nvPr/>
          </p:nvSpPr>
          <p:spPr>
            <a:xfrm flipH="false" flipV="false" rot="0">
              <a:off x="0" y="0"/>
              <a:ext cx="3973146" cy="1746247"/>
            </a:xfrm>
            <a:custGeom>
              <a:avLst/>
              <a:gdLst/>
              <a:ahLst/>
              <a:cxnLst/>
              <a:rect r="r" b="b" t="t" l="l"/>
              <a:pathLst>
                <a:path h="1746247" w="3973146">
                  <a:moveTo>
                    <a:pt x="23607" y="0"/>
                  </a:moveTo>
                  <a:lnTo>
                    <a:pt x="3949539" y="0"/>
                  </a:lnTo>
                  <a:cubicBezTo>
                    <a:pt x="3962577" y="0"/>
                    <a:pt x="3973146" y="10569"/>
                    <a:pt x="3973146" y="23607"/>
                  </a:cubicBezTo>
                  <a:lnTo>
                    <a:pt x="3973146" y="1722639"/>
                  </a:lnTo>
                  <a:cubicBezTo>
                    <a:pt x="3973146" y="1735677"/>
                    <a:pt x="3962577" y="1746247"/>
                    <a:pt x="3949539" y="1746247"/>
                  </a:cubicBezTo>
                  <a:lnTo>
                    <a:pt x="23607" y="1746247"/>
                  </a:lnTo>
                  <a:cubicBezTo>
                    <a:pt x="10569" y="1746247"/>
                    <a:pt x="0" y="1735677"/>
                    <a:pt x="0" y="1722639"/>
                  </a:cubicBezTo>
                  <a:lnTo>
                    <a:pt x="0" y="23607"/>
                  </a:lnTo>
                  <a:cubicBezTo>
                    <a:pt x="0" y="10569"/>
                    <a:pt x="10569" y="0"/>
                    <a:pt x="23607" y="0"/>
                  </a:cubicBezTo>
                  <a:close/>
                </a:path>
              </a:pathLst>
            </a:custGeom>
            <a:solidFill>
              <a:srgbClr val="FAE1E1"/>
            </a:solidFill>
          </p:spPr>
        </p:sp>
        <p:sp>
          <p:nvSpPr>
            <p:cNvPr name="TextBox 4" id="4"/>
            <p:cNvSpPr txBox="true"/>
            <p:nvPr/>
          </p:nvSpPr>
          <p:spPr>
            <a:xfrm>
              <a:off x="0" y="-66675"/>
              <a:ext cx="3973146" cy="1812922"/>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12461037" y="8523643"/>
            <a:ext cx="3684801" cy="1469314"/>
          </a:xfrm>
          <a:custGeom>
            <a:avLst/>
            <a:gdLst/>
            <a:ahLst/>
            <a:cxnLst/>
            <a:rect r="r" b="b" t="t" l="l"/>
            <a:pathLst>
              <a:path h="1469314" w="3684801">
                <a:moveTo>
                  <a:pt x="0" y="0"/>
                </a:moveTo>
                <a:lnTo>
                  <a:pt x="3684801" y="0"/>
                </a:lnTo>
                <a:lnTo>
                  <a:pt x="3684801" y="1469314"/>
                </a:lnTo>
                <a:lnTo>
                  <a:pt x="0" y="14693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0">
            <a:off x="1110010" y="-493927"/>
            <a:ext cx="1387653" cy="3284386"/>
          </a:xfrm>
          <a:custGeom>
            <a:avLst/>
            <a:gdLst/>
            <a:ahLst/>
            <a:cxnLst/>
            <a:rect r="r" b="b" t="t" l="l"/>
            <a:pathLst>
              <a:path h="3284386" w="1387653">
                <a:moveTo>
                  <a:pt x="0" y="3284386"/>
                </a:moveTo>
                <a:lnTo>
                  <a:pt x="1387654" y="3284386"/>
                </a:lnTo>
                <a:lnTo>
                  <a:pt x="1387654" y="0"/>
                </a:lnTo>
                <a:lnTo>
                  <a:pt x="0" y="0"/>
                </a:lnTo>
                <a:lnTo>
                  <a:pt x="0" y="328438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03958" y="7229475"/>
            <a:ext cx="4796264" cy="4863953"/>
          </a:xfrm>
          <a:custGeom>
            <a:avLst/>
            <a:gdLst/>
            <a:ahLst/>
            <a:cxnLst/>
            <a:rect r="r" b="b" t="t" l="l"/>
            <a:pathLst>
              <a:path h="4863953" w="4796264">
                <a:moveTo>
                  <a:pt x="0" y="0"/>
                </a:moveTo>
                <a:lnTo>
                  <a:pt x="4796264" y="0"/>
                </a:lnTo>
                <a:lnTo>
                  <a:pt x="4796264" y="4863953"/>
                </a:lnTo>
                <a:lnTo>
                  <a:pt x="0" y="4863953"/>
                </a:lnTo>
                <a:lnTo>
                  <a:pt x="0" y="0"/>
                </a:lnTo>
                <a:close/>
              </a:path>
            </a:pathLst>
          </a:custGeom>
          <a:blipFill>
            <a:blip r:embed="rId6"/>
            <a:stretch>
              <a:fillRect l="0" t="0" r="0" b="0"/>
            </a:stretch>
          </a:blipFill>
        </p:spPr>
      </p:sp>
      <p:sp>
        <p:nvSpPr>
          <p:cNvPr name="TextBox 8" id="8"/>
          <p:cNvSpPr txBox="true"/>
          <p:nvPr/>
        </p:nvSpPr>
        <p:spPr>
          <a:xfrm rot="0">
            <a:off x="4143193" y="1133329"/>
            <a:ext cx="11107019" cy="1614268"/>
          </a:xfrm>
          <a:prstGeom prst="rect">
            <a:avLst/>
          </a:prstGeom>
        </p:spPr>
        <p:txBody>
          <a:bodyPr anchor="t" rtlCol="false" tIns="0" lIns="0" bIns="0" rIns="0">
            <a:spAutoFit/>
          </a:bodyPr>
          <a:lstStyle/>
          <a:p>
            <a:pPr algn="ctr">
              <a:lnSpc>
                <a:spcPts val="6214"/>
              </a:lnSpc>
            </a:pPr>
            <a:r>
              <a:rPr lang="en-US" sz="6341">
                <a:solidFill>
                  <a:srgbClr val="534569"/>
                </a:solidFill>
                <a:latin typeface="Anton"/>
              </a:rPr>
              <a:t>Teknik Pencegahan Ransomware</a:t>
            </a:r>
          </a:p>
          <a:p>
            <a:pPr algn="ctr">
              <a:lnSpc>
                <a:spcPts val="6214"/>
              </a:lnSpc>
            </a:pPr>
          </a:p>
        </p:txBody>
      </p:sp>
      <p:sp>
        <p:nvSpPr>
          <p:cNvPr name="TextBox 9" id="9"/>
          <p:cNvSpPr txBox="true"/>
          <p:nvPr/>
        </p:nvSpPr>
        <p:spPr>
          <a:xfrm rot="0">
            <a:off x="9138527" y="3262488"/>
            <a:ext cx="5558665" cy="2105819"/>
          </a:xfrm>
          <a:prstGeom prst="rect">
            <a:avLst/>
          </a:prstGeom>
        </p:spPr>
        <p:txBody>
          <a:bodyPr anchor="t" rtlCol="false" tIns="0" lIns="0" bIns="0" rIns="0">
            <a:spAutoFit/>
          </a:bodyPr>
          <a:lstStyle/>
          <a:p>
            <a:pPr>
              <a:lnSpc>
                <a:spcPts val="2374"/>
              </a:lnSpc>
            </a:pPr>
            <a:r>
              <a:rPr lang="en-US" sz="1695">
                <a:solidFill>
                  <a:srgbClr val="3D3E87"/>
                </a:solidFill>
                <a:latin typeface="Poppins"/>
              </a:rPr>
              <a:t>Seperti yang sudah disebutkan sebelumnya, salah satu jenis ransomware bisa menyerang melalui sistem perangkat yang belum diperbarui. Pembaruan sistem perlu diperhatikan secara berkala karena pastinya ada peningkatan dari sistem keamanan yang digunakan atau yang lainnya. </a:t>
            </a:r>
          </a:p>
        </p:txBody>
      </p:sp>
      <p:sp>
        <p:nvSpPr>
          <p:cNvPr name="TextBox 10" id="10"/>
          <p:cNvSpPr txBox="true"/>
          <p:nvPr/>
        </p:nvSpPr>
        <p:spPr>
          <a:xfrm rot="0">
            <a:off x="2497664" y="3900829"/>
            <a:ext cx="5199990" cy="1242671"/>
          </a:xfrm>
          <a:prstGeom prst="rect">
            <a:avLst/>
          </a:prstGeom>
        </p:spPr>
        <p:txBody>
          <a:bodyPr anchor="t" rtlCol="false" tIns="0" lIns="0" bIns="0" rIns="0">
            <a:spAutoFit/>
          </a:bodyPr>
          <a:lstStyle/>
          <a:p>
            <a:pPr>
              <a:lnSpc>
                <a:spcPts val="3274"/>
              </a:lnSpc>
            </a:pPr>
            <a:r>
              <a:rPr lang="en-US" sz="2728">
                <a:solidFill>
                  <a:srgbClr val="534569"/>
                </a:solidFill>
                <a:latin typeface="Anton"/>
              </a:rPr>
              <a:t>Perbarui sistem perangkat secara berkala</a:t>
            </a:r>
          </a:p>
          <a:p>
            <a:pPr>
              <a:lnSpc>
                <a:spcPts val="3274"/>
              </a:lnSpc>
            </a:pPr>
          </a:p>
        </p:txBody>
      </p:sp>
      <p:sp>
        <p:nvSpPr>
          <p:cNvPr name="TextBox 11" id="11"/>
          <p:cNvSpPr txBox="true"/>
          <p:nvPr/>
        </p:nvSpPr>
        <p:spPr>
          <a:xfrm rot="0">
            <a:off x="9149473" y="5701681"/>
            <a:ext cx="5547719" cy="1073150"/>
          </a:xfrm>
          <a:prstGeom prst="rect">
            <a:avLst/>
          </a:prstGeom>
        </p:spPr>
        <p:txBody>
          <a:bodyPr anchor="t" rtlCol="false" tIns="0" lIns="0" bIns="0" rIns="0">
            <a:spAutoFit/>
          </a:bodyPr>
          <a:lstStyle/>
          <a:p>
            <a:pPr>
              <a:lnSpc>
                <a:spcPts val="2800"/>
              </a:lnSpc>
            </a:pPr>
            <a:r>
              <a:rPr lang="en-US" sz="2000">
                <a:solidFill>
                  <a:srgbClr val="3D3E87"/>
                </a:solidFill>
                <a:latin typeface="Poppins"/>
              </a:rPr>
              <a:t>Salah satu teknik pencegahan yang cukup penting adalah melakukan back-up (pencadangan) data secara rutin.</a:t>
            </a:r>
          </a:p>
        </p:txBody>
      </p:sp>
      <p:sp>
        <p:nvSpPr>
          <p:cNvPr name="TextBox 12" id="12"/>
          <p:cNvSpPr txBox="true"/>
          <p:nvPr/>
        </p:nvSpPr>
        <p:spPr>
          <a:xfrm rot="0">
            <a:off x="2497664" y="6257925"/>
            <a:ext cx="3989284" cy="971550"/>
          </a:xfrm>
          <a:prstGeom prst="rect">
            <a:avLst/>
          </a:prstGeom>
        </p:spPr>
        <p:txBody>
          <a:bodyPr anchor="t" rtlCol="false" tIns="0" lIns="0" bIns="0" rIns="0">
            <a:spAutoFit/>
          </a:bodyPr>
          <a:lstStyle/>
          <a:p>
            <a:pPr>
              <a:lnSpc>
                <a:spcPts val="3840"/>
              </a:lnSpc>
            </a:pPr>
            <a:r>
              <a:rPr lang="en-US" sz="3200">
                <a:solidFill>
                  <a:srgbClr val="534569"/>
                </a:solidFill>
                <a:latin typeface="Anton"/>
              </a:rPr>
              <a:t>Lakukan back-up rutin</a:t>
            </a:r>
          </a:p>
          <a:p>
            <a:pPr>
              <a:lnSpc>
                <a:spcPts val="3840"/>
              </a:lnSpc>
            </a:pPr>
          </a:p>
        </p:txBody>
      </p:sp>
      <p:sp>
        <p:nvSpPr>
          <p:cNvPr name="TextBox 13" id="13"/>
          <p:cNvSpPr txBox="true"/>
          <p:nvPr/>
        </p:nvSpPr>
        <p:spPr>
          <a:xfrm rot="0">
            <a:off x="2517654" y="7229475"/>
            <a:ext cx="3969293" cy="1328615"/>
          </a:xfrm>
          <a:prstGeom prst="rect">
            <a:avLst/>
          </a:prstGeom>
        </p:spPr>
        <p:txBody>
          <a:bodyPr anchor="t" rtlCol="false" tIns="0" lIns="0" bIns="0" rIns="0">
            <a:spAutoFit/>
          </a:bodyPr>
          <a:lstStyle/>
          <a:p>
            <a:pPr>
              <a:lnSpc>
                <a:spcPts val="3500"/>
              </a:lnSpc>
            </a:pPr>
            <a:r>
              <a:rPr lang="en-US" sz="2917">
                <a:solidFill>
                  <a:srgbClr val="534569"/>
                </a:solidFill>
                <a:latin typeface="Anton"/>
              </a:rPr>
              <a:t>Pakai jaringan internet yang aman</a:t>
            </a:r>
          </a:p>
          <a:p>
            <a:pPr>
              <a:lnSpc>
                <a:spcPts val="3500"/>
              </a:lnSpc>
            </a:pPr>
          </a:p>
        </p:txBody>
      </p:sp>
      <p:sp>
        <p:nvSpPr>
          <p:cNvPr name="TextBox 14" id="14"/>
          <p:cNvSpPr txBox="true"/>
          <p:nvPr/>
        </p:nvSpPr>
        <p:spPr>
          <a:xfrm rot="0">
            <a:off x="9138527" y="7181850"/>
            <a:ext cx="6792355" cy="1457629"/>
          </a:xfrm>
          <a:prstGeom prst="rect">
            <a:avLst/>
          </a:prstGeom>
        </p:spPr>
        <p:txBody>
          <a:bodyPr anchor="t" rtlCol="false" tIns="0" lIns="0" bIns="0" rIns="0">
            <a:spAutoFit/>
          </a:bodyPr>
          <a:lstStyle/>
          <a:p>
            <a:pPr>
              <a:lnSpc>
                <a:spcPts val="2306"/>
              </a:lnSpc>
            </a:pPr>
            <a:r>
              <a:rPr lang="en-US" sz="1647">
                <a:solidFill>
                  <a:srgbClr val="3D3E87"/>
                </a:solidFill>
                <a:latin typeface="Poppins"/>
              </a:rPr>
              <a:t>Jika Anda sering menggunakan internet umum gratis, mungkin sekarang Anda perlu mempertimbangkannya kembali. Pasalnya, jaringan internet umum seringkali menjadi sasaran empuk para hacker untuk menanamkan virus pada perangkat Anda.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098335" y="1028700"/>
            <a:ext cx="2913311" cy="2862328"/>
          </a:xfrm>
          <a:custGeom>
            <a:avLst/>
            <a:gdLst/>
            <a:ahLst/>
            <a:cxnLst/>
            <a:rect r="r" b="b" t="t" l="l"/>
            <a:pathLst>
              <a:path h="2862328" w="2913311">
                <a:moveTo>
                  <a:pt x="0" y="0"/>
                </a:moveTo>
                <a:lnTo>
                  <a:pt x="2913311" y="0"/>
                </a:lnTo>
                <a:lnTo>
                  <a:pt x="2913311" y="2862328"/>
                </a:lnTo>
                <a:lnTo>
                  <a:pt x="0" y="28623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030918" y="3274110"/>
            <a:ext cx="6396629" cy="5413147"/>
          </a:xfrm>
          <a:custGeom>
            <a:avLst/>
            <a:gdLst/>
            <a:ahLst/>
            <a:cxnLst/>
            <a:rect r="r" b="b" t="t" l="l"/>
            <a:pathLst>
              <a:path h="5413147" w="6396629">
                <a:moveTo>
                  <a:pt x="0" y="0"/>
                </a:moveTo>
                <a:lnTo>
                  <a:pt x="6396629" y="0"/>
                </a:lnTo>
                <a:lnTo>
                  <a:pt x="6396629" y="5413148"/>
                </a:lnTo>
                <a:lnTo>
                  <a:pt x="0" y="54131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717645" y="4572458"/>
            <a:ext cx="2294001" cy="4114800"/>
          </a:xfrm>
          <a:custGeom>
            <a:avLst/>
            <a:gdLst/>
            <a:ahLst/>
            <a:cxnLst/>
            <a:rect r="r" b="b" t="t" l="l"/>
            <a:pathLst>
              <a:path h="4114800" w="2294001">
                <a:moveTo>
                  <a:pt x="0" y="0"/>
                </a:moveTo>
                <a:lnTo>
                  <a:pt x="2294001" y="0"/>
                </a:lnTo>
                <a:lnTo>
                  <a:pt x="2294001"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0" y="8687258"/>
            <a:ext cx="18288000" cy="1599742"/>
            <a:chOff x="0" y="0"/>
            <a:chExt cx="4816593" cy="421331"/>
          </a:xfrm>
        </p:grpSpPr>
        <p:sp>
          <p:nvSpPr>
            <p:cNvPr name="Freeform 6" id="6"/>
            <p:cNvSpPr/>
            <p:nvPr/>
          </p:nvSpPr>
          <p:spPr>
            <a:xfrm flipH="false" flipV="false" rot="0">
              <a:off x="0" y="0"/>
              <a:ext cx="4816592" cy="421331"/>
            </a:xfrm>
            <a:custGeom>
              <a:avLst/>
              <a:gdLst/>
              <a:ahLst/>
              <a:cxnLst/>
              <a:rect r="r" b="b" t="t" l="l"/>
              <a:pathLst>
                <a:path h="421331" w="4816592">
                  <a:moveTo>
                    <a:pt x="0" y="0"/>
                  </a:moveTo>
                  <a:lnTo>
                    <a:pt x="4816592" y="0"/>
                  </a:lnTo>
                  <a:lnTo>
                    <a:pt x="4816592" y="421331"/>
                  </a:lnTo>
                  <a:lnTo>
                    <a:pt x="0" y="421331"/>
                  </a:lnTo>
                  <a:close/>
                </a:path>
              </a:pathLst>
            </a:custGeom>
            <a:solidFill>
              <a:srgbClr val="FAE1E1"/>
            </a:solidFill>
          </p:spPr>
        </p:sp>
        <p:sp>
          <p:nvSpPr>
            <p:cNvPr name="TextBox 7" id="7"/>
            <p:cNvSpPr txBox="true"/>
            <p:nvPr/>
          </p:nvSpPr>
          <p:spPr>
            <a:xfrm>
              <a:off x="0" y="-66675"/>
              <a:ext cx="4816593" cy="488006"/>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true" flipV="false" rot="0">
            <a:off x="8539205" y="6482309"/>
            <a:ext cx="2246103" cy="3004820"/>
          </a:xfrm>
          <a:custGeom>
            <a:avLst/>
            <a:gdLst/>
            <a:ahLst/>
            <a:cxnLst/>
            <a:rect r="r" b="b" t="t" l="l"/>
            <a:pathLst>
              <a:path h="3004820" w="2246103">
                <a:moveTo>
                  <a:pt x="2246103" y="0"/>
                </a:moveTo>
                <a:lnTo>
                  <a:pt x="0" y="0"/>
                </a:lnTo>
                <a:lnTo>
                  <a:pt x="0" y="3004820"/>
                </a:lnTo>
                <a:lnTo>
                  <a:pt x="2246103" y="3004820"/>
                </a:lnTo>
                <a:lnTo>
                  <a:pt x="2246103"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304541" y="-1589843"/>
            <a:ext cx="4796264" cy="4863953"/>
          </a:xfrm>
          <a:custGeom>
            <a:avLst/>
            <a:gdLst/>
            <a:ahLst/>
            <a:cxnLst/>
            <a:rect r="r" b="b" t="t" l="l"/>
            <a:pathLst>
              <a:path h="4863953" w="4796264">
                <a:moveTo>
                  <a:pt x="0" y="0"/>
                </a:moveTo>
                <a:lnTo>
                  <a:pt x="4796264" y="0"/>
                </a:lnTo>
                <a:lnTo>
                  <a:pt x="4796264" y="4863953"/>
                </a:lnTo>
                <a:lnTo>
                  <a:pt x="0" y="4863953"/>
                </a:lnTo>
                <a:lnTo>
                  <a:pt x="0" y="0"/>
                </a:lnTo>
                <a:close/>
              </a:path>
            </a:pathLst>
          </a:custGeom>
          <a:blipFill>
            <a:blip r:embed="rId10"/>
            <a:stretch>
              <a:fillRect l="0" t="0" r="0" b="0"/>
            </a:stretch>
          </a:blipFill>
        </p:spPr>
      </p:sp>
      <p:sp>
        <p:nvSpPr>
          <p:cNvPr name="TextBox 10" id="10"/>
          <p:cNvSpPr txBox="true"/>
          <p:nvPr/>
        </p:nvSpPr>
        <p:spPr>
          <a:xfrm rot="0">
            <a:off x="1120242" y="4762958"/>
            <a:ext cx="8542015" cy="1217726"/>
          </a:xfrm>
          <a:prstGeom prst="rect">
            <a:avLst/>
          </a:prstGeom>
        </p:spPr>
        <p:txBody>
          <a:bodyPr anchor="t" rtlCol="false" tIns="0" lIns="0" bIns="0" rIns="0">
            <a:spAutoFit/>
          </a:bodyPr>
          <a:lstStyle/>
          <a:p>
            <a:pPr>
              <a:lnSpc>
                <a:spcPts val="9101"/>
              </a:lnSpc>
            </a:pPr>
            <a:r>
              <a:rPr lang="en-US" sz="9287">
                <a:solidFill>
                  <a:srgbClr val="534569"/>
                </a:solidFill>
                <a:latin typeface="Anton Bold"/>
              </a:rPr>
              <a:t>Terima kasih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DAGCuxO8za0</dc:identifier>
  <dcterms:modified xsi:type="dcterms:W3CDTF">2011-08-01T06:04:30Z</dcterms:modified>
  <cp:revision>1</cp:revision>
  <dc:title>Pink Ungu Ilustratif Keamanan Cyber Presentasi</dc:title>
</cp:coreProperties>
</file>